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5" r:id="rId2"/>
  </p:sldMasterIdLst>
  <p:notesMasterIdLst>
    <p:notesMasterId r:id="rId24"/>
  </p:notesMasterIdLst>
  <p:sldIdLst>
    <p:sldId id="357" r:id="rId3"/>
    <p:sldId id="331" r:id="rId4"/>
    <p:sldId id="381" r:id="rId5"/>
    <p:sldId id="355" r:id="rId6"/>
    <p:sldId id="352" r:id="rId7"/>
    <p:sldId id="380" r:id="rId8"/>
    <p:sldId id="337" r:id="rId9"/>
    <p:sldId id="378" r:id="rId10"/>
    <p:sldId id="372" r:id="rId11"/>
    <p:sldId id="382" r:id="rId12"/>
    <p:sldId id="367" r:id="rId13"/>
    <p:sldId id="349" r:id="rId14"/>
    <p:sldId id="379" r:id="rId15"/>
    <p:sldId id="353" r:id="rId16"/>
    <p:sldId id="362" r:id="rId17"/>
    <p:sldId id="368" r:id="rId18"/>
    <p:sldId id="365" r:id="rId19"/>
    <p:sldId id="330" r:id="rId20"/>
    <p:sldId id="260" r:id="rId21"/>
    <p:sldId id="339" r:id="rId22"/>
    <p:sldId id="383" r:id="rId2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Franklin Gothic Book" pitchFamily="34" charset="0"/>
        <a:ea typeface="+mn-ea"/>
        <a:cs typeface="Arial" charset="0"/>
      </a:defRPr>
    </a:lvl1pPr>
    <a:lvl2pPr marL="457200" algn="l" rtl="0" fontAlgn="base">
      <a:spcBef>
        <a:spcPct val="0"/>
      </a:spcBef>
      <a:spcAft>
        <a:spcPct val="0"/>
      </a:spcAft>
      <a:defRPr kern="1200">
        <a:solidFill>
          <a:schemeClr val="tx1"/>
        </a:solidFill>
        <a:latin typeface="Franklin Gothic Book" pitchFamily="34" charset="0"/>
        <a:ea typeface="+mn-ea"/>
        <a:cs typeface="Arial" charset="0"/>
      </a:defRPr>
    </a:lvl2pPr>
    <a:lvl3pPr marL="914400" algn="l" rtl="0" fontAlgn="base">
      <a:spcBef>
        <a:spcPct val="0"/>
      </a:spcBef>
      <a:spcAft>
        <a:spcPct val="0"/>
      </a:spcAft>
      <a:defRPr kern="1200">
        <a:solidFill>
          <a:schemeClr val="tx1"/>
        </a:solidFill>
        <a:latin typeface="Franklin Gothic Book" pitchFamily="34" charset="0"/>
        <a:ea typeface="+mn-ea"/>
        <a:cs typeface="Arial" charset="0"/>
      </a:defRPr>
    </a:lvl3pPr>
    <a:lvl4pPr marL="1371600" algn="l" rtl="0" fontAlgn="base">
      <a:spcBef>
        <a:spcPct val="0"/>
      </a:spcBef>
      <a:spcAft>
        <a:spcPct val="0"/>
      </a:spcAft>
      <a:defRPr kern="1200">
        <a:solidFill>
          <a:schemeClr val="tx1"/>
        </a:solidFill>
        <a:latin typeface="Franklin Gothic Book" pitchFamily="34" charset="0"/>
        <a:ea typeface="+mn-ea"/>
        <a:cs typeface="Arial" charset="0"/>
      </a:defRPr>
    </a:lvl4pPr>
    <a:lvl5pPr marL="1828800" algn="l" rtl="0" fontAlgn="base">
      <a:spcBef>
        <a:spcPct val="0"/>
      </a:spcBef>
      <a:spcAft>
        <a:spcPct val="0"/>
      </a:spcAft>
      <a:defRPr kern="1200">
        <a:solidFill>
          <a:schemeClr val="tx1"/>
        </a:solidFill>
        <a:latin typeface="Franklin Gothic Book" pitchFamily="34" charset="0"/>
        <a:ea typeface="+mn-ea"/>
        <a:cs typeface="Arial" charset="0"/>
      </a:defRPr>
    </a:lvl5pPr>
    <a:lvl6pPr marL="2286000" algn="l" defTabSz="914400" rtl="0" eaLnBrk="1" latinLnBrk="0" hangingPunct="1">
      <a:defRPr kern="1200">
        <a:solidFill>
          <a:schemeClr val="tx1"/>
        </a:solidFill>
        <a:latin typeface="Franklin Gothic Book" pitchFamily="34" charset="0"/>
        <a:ea typeface="+mn-ea"/>
        <a:cs typeface="Arial" charset="0"/>
      </a:defRPr>
    </a:lvl6pPr>
    <a:lvl7pPr marL="2743200" algn="l" defTabSz="914400" rtl="0" eaLnBrk="1" latinLnBrk="0" hangingPunct="1">
      <a:defRPr kern="1200">
        <a:solidFill>
          <a:schemeClr val="tx1"/>
        </a:solidFill>
        <a:latin typeface="Franklin Gothic Book" pitchFamily="34" charset="0"/>
        <a:ea typeface="+mn-ea"/>
        <a:cs typeface="Arial" charset="0"/>
      </a:defRPr>
    </a:lvl7pPr>
    <a:lvl8pPr marL="3200400" algn="l" defTabSz="914400" rtl="0" eaLnBrk="1" latinLnBrk="0" hangingPunct="1">
      <a:defRPr kern="1200">
        <a:solidFill>
          <a:schemeClr val="tx1"/>
        </a:solidFill>
        <a:latin typeface="Franklin Gothic Book" pitchFamily="34" charset="0"/>
        <a:ea typeface="+mn-ea"/>
        <a:cs typeface="Arial" charset="0"/>
      </a:defRPr>
    </a:lvl8pPr>
    <a:lvl9pPr marL="3657600" algn="l" defTabSz="914400" rtl="0" eaLnBrk="1" latinLnBrk="0" hangingPunct="1">
      <a:defRPr kern="1200">
        <a:solidFill>
          <a:schemeClr val="tx1"/>
        </a:solidFill>
        <a:latin typeface="Franklin Gothic Book"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autoAdjust="0"/>
    <p:restoredTop sz="82407" autoAdjust="0"/>
  </p:normalViewPr>
  <p:slideViewPr>
    <p:cSldViewPr>
      <p:cViewPr varScale="1">
        <p:scale>
          <a:sx n="91" d="100"/>
          <a:sy n="91" d="100"/>
        </p:scale>
        <p:origin x="1960" y="184"/>
      </p:cViewPr>
      <p:guideLst>
        <p:guide orient="horz" pos="2160"/>
        <p:guide pos="2880"/>
      </p:guideLst>
    </p:cSldViewPr>
  </p:slideViewPr>
  <p:outlineViewPr>
    <p:cViewPr>
      <p:scale>
        <a:sx n="33" d="100"/>
        <a:sy n="33" d="100"/>
      </p:scale>
      <p:origin x="0" y="-3032"/>
    </p:cViewPr>
  </p:outlineViewPr>
  <p:notesTextViewPr>
    <p:cViewPr>
      <p:scale>
        <a:sx n="1" d="1"/>
        <a:sy n="1" d="1"/>
      </p:scale>
      <p:origin x="0" y="0"/>
    </p:cViewPr>
  </p:notesTextViewPr>
  <p:sorterViewPr>
    <p:cViewPr>
      <p:scale>
        <a:sx n="104" d="100"/>
        <a:sy n="10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687D7C-D732-B642-B44C-87E5603FBFA4}" type="doc">
      <dgm:prSet loTypeId="urn:microsoft.com/office/officeart/2005/8/layout/hierarchy5" loCatId="" qsTypeId="urn:microsoft.com/office/officeart/2005/8/quickstyle/simple4" qsCatId="simple" csTypeId="urn:microsoft.com/office/officeart/2005/8/colors/accent1_2" csCatId="accent1" phldr="1"/>
      <dgm:spPr/>
      <dgm:t>
        <a:bodyPr/>
        <a:lstStyle/>
        <a:p>
          <a:endParaRPr lang="en-US"/>
        </a:p>
      </dgm:t>
    </dgm:pt>
    <dgm:pt modelId="{54A1486C-069B-9442-80A7-6CE6E008579B}">
      <dgm:prSet phldrT="[Text]" custT="1"/>
      <dgm:spPr>
        <a:blipFill rotWithShape="0">
          <a:blip xmlns:r="http://schemas.openxmlformats.org/officeDocument/2006/relationships" r:embed="rId1"/>
          <a:stretch>
            <a:fillRect/>
          </a:stretch>
        </a:blipFill>
      </dgm:spPr>
      <dgm:t>
        <a:bodyPr/>
        <a:lstStyle/>
        <a:p>
          <a:endParaRPr lang="en-US" sz="2000" b="1" dirty="0">
            <a:ln w="3175" cmpd="sng">
              <a:solidFill>
                <a:schemeClr val="bg1"/>
              </a:solidFill>
            </a:ln>
            <a:solidFill>
              <a:schemeClr val="tx1"/>
            </a:solidFill>
          </a:endParaRPr>
        </a:p>
        <a:p>
          <a:r>
            <a:rPr lang="en-US" sz="2000" b="1" dirty="0">
              <a:ln w="3175" cmpd="sng">
                <a:solidFill>
                  <a:schemeClr val="bg1"/>
                </a:solidFill>
              </a:ln>
              <a:solidFill>
                <a:schemeClr val="tx1"/>
              </a:solidFill>
            </a:rPr>
            <a:t>Device to Target Sequence (DTS)</a:t>
          </a:r>
        </a:p>
      </dgm:t>
    </dgm:pt>
    <dgm:pt modelId="{331C1C14-EA23-964D-9747-5C92D7CA4C50}" type="parTrans" cxnId="{100E6157-4D28-8C44-83E4-E06E9353AAC9}">
      <dgm:prSet/>
      <dgm:spPr/>
      <dgm:t>
        <a:bodyPr/>
        <a:lstStyle/>
        <a:p>
          <a:endParaRPr lang="en-US"/>
        </a:p>
      </dgm:t>
    </dgm:pt>
    <dgm:pt modelId="{0C7FB8F2-54DD-5C49-9E03-DD887BDBB78F}" type="sibTrans" cxnId="{100E6157-4D28-8C44-83E4-E06E9353AAC9}">
      <dgm:prSet/>
      <dgm:spPr/>
      <dgm:t>
        <a:bodyPr/>
        <a:lstStyle/>
        <a:p>
          <a:endParaRPr lang="en-US"/>
        </a:p>
      </dgm:t>
    </dgm:pt>
    <dgm:pt modelId="{97815907-3E4E-344A-94FA-CDFB12C2074C}">
      <dgm:prSet phldrT="[Text]" custT="1"/>
      <dgm:spPr>
        <a:blipFill rotWithShape="0">
          <a:blip xmlns:r="http://schemas.openxmlformats.org/officeDocument/2006/relationships" r:embed="rId2"/>
          <a:stretch>
            <a:fillRect/>
          </a:stretch>
        </a:blipFill>
      </dgm:spPr>
      <dgm:t>
        <a:bodyPr/>
        <a:lstStyle/>
        <a:p>
          <a:r>
            <a:rPr lang="en-US" sz="1600" b="1" dirty="0">
              <a:ln w="3175" cmpd="sng">
                <a:solidFill>
                  <a:schemeClr val="bg1"/>
                </a:solidFill>
              </a:ln>
              <a:solidFill>
                <a:srgbClr val="3C3C3B"/>
              </a:solidFill>
            </a:rPr>
            <a:t>Mission Characteristics (MCs)</a:t>
          </a:r>
        </a:p>
      </dgm:t>
    </dgm:pt>
    <dgm:pt modelId="{C7AD06FD-E197-7E4A-AE59-8D12D9D8DFF3}" type="parTrans" cxnId="{0DEC5FE5-4D36-6047-A886-5474B30FF798}">
      <dgm:prSet/>
      <dgm:spPr/>
      <dgm:t>
        <a:bodyPr/>
        <a:lstStyle/>
        <a:p>
          <a:endParaRPr lang="en-US"/>
        </a:p>
      </dgm:t>
    </dgm:pt>
    <dgm:pt modelId="{60A5E35C-BA82-BA4D-B4CE-0C023C6E8DDA}" type="sibTrans" cxnId="{0DEC5FE5-4D36-6047-A886-5474B30FF798}">
      <dgm:prSet/>
      <dgm:spPr/>
      <dgm:t>
        <a:bodyPr/>
        <a:lstStyle/>
        <a:p>
          <a:endParaRPr lang="en-US"/>
        </a:p>
      </dgm:t>
    </dgm:pt>
    <dgm:pt modelId="{8A0F6374-FD94-4140-BD90-8A116917AB77}">
      <dgm:prSet phldrT="[Text]" custT="1"/>
      <dgm:spPr>
        <a:blipFill rotWithShape="0">
          <a:blip xmlns:r="http://schemas.openxmlformats.org/officeDocument/2006/relationships" r:embed="rId3"/>
          <a:stretch>
            <a:fillRect/>
          </a:stretch>
        </a:blipFill>
      </dgm:spPr>
      <dgm:t>
        <a:bodyPr/>
        <a:lstStyle/>
        <a:p>
          <a:r>
            <a:rPr lang="en-US" sz="1600" b="1" dirty="0">
              <a:ln w="3175" cmpd="sng">
                <a:solidFill>
                  <a:srgbClr val="FFFFFF"/>
                </a:solidFill>
              </a:ln>
              <a:solidFill>
                <a:srgbClr val="3C3C3B"/>
              </a:solidFill>
            </a:rPr>
            <a:t>Payload Physics (LANL, LLNL)</a:t>
          </a:r>
        </a:p>
      </dgm:t>
    </dgm:pt>
    <dgm:pt modelId="{78B61D05-2068-A645-9EC0-8DA17A53EE95}" type="parTrans" cxnId="{880D8AD9-1015-8546-8086-057F9A7B1343}">
      <dgm:prSet/>
      <dgm:spPr/>
      <dgm:t>
        <a:bodyPr/>
        <a:lstStyle/>
        <a:p>
          <a:endParaRPr lang="en-US"/>
        </a:p>
      </dgm:t>
    </dgm:pt>
    <dgm:pt modelId="{C8C1888A-0D9D-6F4C-8505-1A02773BE18F}" type="sibTrans" cxnId="{880D8AD9-1015-8546-8086-057F9A7B1343}">
      <dgm:prSet/>
      <dgm:spPr/>
      <dgm:t>
        <a:bodyPr/>
        <a:lstStyle/>
        <a:p>
          <a:endParaRPr lang="en-US"/>
        </a:p>
      </dgm:t>
    </dgm:pt>
    <dgm:pt modelId="{8FBE46F3-AF57-B547-A9D9-6B2C6B6BD953}">
      <dgm:prSet phldrT="[Text]" custT="1"/>
      <dgm:spPr>
        <a:blipFill rotWithShape="1">
          <a:blip xmlns:r="http://schemas.openxmlformats.org/officeDocument/2006/relationships" r:embed="rId4"/>
          <a:stretch>
            <a:fillRect/>
          </a:stretch>
        </a:blipFill>
      </dgm:spPr>
      <dgm:t>
        <a:bodyPr/>
        <a:lstStyle/>
        <a:p>
          <a:r>
            <a:rPr lang="en-US" sz="1600" b="1" dirty="0">
              <a:ln w="3175" cmpd="sng">
                <a:solidFill>
                  <a:srgbClr val="FFFFFF"/>
                </a:solidFill>
              </a:ln>
              <a:solidFill>
                <a:srgbClr val="3C3C3B"/>
              </a:solidFill>
            </a:rPr>
            <a:t>Payload Engineering (SNL)</a:t>
          </a:r>
        </a:p>
      </dgm:t>
    </dgm:pt>
    <dgm:pt modelId="{F42A0F27-47CB-2243-95BF-CC2219E1D7C5}" type="parTrans" cxnId="{4A39DCB3-6DB0-4A42-B52B-C33409DCB36A}">
      <dgm:prSet/>
      <dgm:spPr/>
      <dgm:t>
        <a:bodyPr/>
        <a:lstStyle/>
        <a:p>
          <a:endParaRPr lang="en-US"/>
        </a:p>
      </dgm:t>
    </dgm:pt>
    <dgm:pt modelId="{7CC1E332-CCBE-A648-AEEA-258D0281A609}" type="sibTrans" cxnId="{4A39DCB3-6DB0-4A42-B52B-C33409DCB36A}">
      <dgm:prSet/>
      <dgm:spPr/>
      <dgm:t>
        <a:bodyPr/>
        <a:lstStyle/>
        <a:p>
          <a:endParaRPr lang="en-US"/>
        </a:p>
      </dgm:t>
    </dgm:pt>
    <dgm:pt modelId="{498E684A-85E0-8C4B-9956-7668FB3E6338}">
      <dgm:prSet phldrT="[Text]" custT="1"/>
      <dgm:spPr>
        <a:blipFill rotWithShape="0">
          <a:blip xmlns:r="http://schemas.openxmlformats.org/officeDocument/2006/relationships" r:embed="rId5"/>
          <a:stretch>
            <a:fillRect/>
          </a:stretch>
        </a:blipFill>
      </dgm:spPr>
      <dgm:t>
        <a:bodyPr/>
        <a:lstStyle/>
        <a:p>
          <a:r>
            <a:rPr lang="en-US" sz="1600" b="1" dirty="0">
              <a:ln w="3175" cmpd="sng">
                <a:solidFill>
                  <a:schemeClr val="bg1"/>
                </a:solidFill>
              </a:ln>
              <a:solidFill>
                <a:srgbClr val="3C3C3B"/>
              </a:solidFill>
            </a:rPr>
            <a:t>Mission Design Lab Reports (MDL)</a:t>
          </a:r>
        </a:p>
      </dgm:t>
    </dgm:pt>
    <dgm:pt modelId="{7F1A9F7D-6801-6D4D-BEFA-E59DD1C559CA}" type="parTrans" cxnId="{457482FF-E6A3-1641-8FE3-396681DED1C1}">
      <dgm:prSet/>
      <dgm:spPr/>
      <dgm:t>
        <a:bodyPr/>
        <a:lstStyle/>
        <a:p>
          <a:endParaRPr lang="en-US"/>
        </a:p>
      </dgm:t>
    </dgm:pt>
    <dgm:pt modelId="{CDC91760-B7C9-0F41-A2A9-CE9305E41E8A}" type="sibTrans" cxnId="{457482FF-E6A3-1641-8FE3-396681DED1C1}">
      <dgm:prSet/>
      <dgm:spPr/>
      <dgm:t>
        <a:bodyPr/>
        <a:lstStyle/>
        <a:p>
          <a:endParaRPr lang="en-US"/>
        </a:p>
      </dgm:t>
    </dgm:pt>
    <dgm:pt modelId="{201F2179-E639-BE40-93D0-297E6066B369}">
      <dgm:prSet phldrT="[Text]" custT="1"/>
      <dgm:spPr>
        <a:blipFill rotWithShape="0">
          <a:blip xmlns:r="http://schemas.openxmlformats.org/officeDocument/2006/relationships" r:embed="rId6"/>
          <a:stretch>
            <a:fillRect/>
          </a:stretch>
        </a:blipFill>
      </dgm:spPr>
      <dgm:t>
        <a:bodyPr/>
        <a:lstStyle/>
        <a:p>
          <a:r>
            <a:rPr lang="en-US" sz="1600" b="1" dirty="0">
              <a:ln w="3175" cmpd="sng">
                <a:solidFill>
                  <a:srgbClr val="FFFFFF"/>
                </a:solidFill>
              </a:ln>
              <a:solidFill>
                <a:srgbClr val="3C3C3B"/>
              </a:solidFill>
            </a:rPr>
            <a:t>Mission Design (NASA)</a:t>
          </a:r>
        </a:p>
      </dgm:t>
    </dgm:pt>
    <dgm:pt modelId="{3E6B1B65-F75A-374C-BE97-348786DC48A6}" type="parTrans" cxnId="{977650FF-4BE7-7F47-A739-572C9F18C246}">
      <dgm:prSet/>
      <dgm:spPr/>
      <dgm:t>
        <a:bodyPr/>
        <a:lstStyle/>
        <a:p>
          <a:endParaRPr lang="en-US"/>
        </a:p>
      </dgm:t>
    </dgm:pt>
    <dgm:pt modelId="{8E600B11-BE42-6745-9F0A-7DBDB76AF5CC}" type="sibTrans" cxnId="{977650FF-4BE7-7F47-A739-572C9F18C246}">
      <dgm:prSet/>
      <dgm:spPr/>
      <dgm:t>
        <a:bodyPr/>
        <a:lstStyle/>
        <a:p>
          <a:endParaRPr lang="en-US"/>
        </a:p>
      </dgm:t>
    </dgm:pt>
    <dgm:pt modelId="{9A346B4A-C43B-9C40-8B8A-7078174774B5}">
      <dgm:prSet phldrT="[Text]"/>
      <dgm:spPr/>
      <dgm:t>
        <a:bodyPr/>
        <a:lstStyle/>
        <a:p>
          <a:r>
            <a:rPr lang="en-US" dirty="0">
              <a:solidFill>
                <a:srgbClr val="3C3C3B"/>
              </a:solidFill>
            </a:rPr>
            <a:t>Final Requirements Descriptions</a:t>
          </a:r>
        </a:p>
      </dgm:t>
    </dgm:pt>
    <dgm:pt modelId="{890CE742-F74C-2640-9CB6-0DDFC9ACFF5D}" type="parTrans" cxnId="{4F221DAA-6F46-824F-82B5-1723ED07EC98}">
      <dgm:prSet/>
      <dgm:spPr/>
      <dgm:t>
        <a:bodyPr/>
        <a:lstStyle/>
        <a:p>
          <a:endParaRPr lang="en-US"/>
        </a:p>
      </dgm:t>
    </dgm:pt>
    <dgm:pt modelId="{E1440D64-C6D3-9841-AA5E-AEEC5909FBC1}" type="sibTrans" cxnId="{4F221DAA-6F46-824F-82B5-1723ED07EC98}">
      <dgm:prSet/>
      <dgm:spPr/>
      <dgm:t>
        <a:bodyPr/>
        <a:lstStyle/>
        <a:p>
          <a:endParaRPr lang="en-US"/>
        </a:p>
      </dgm:t>
    </dgm:pt>
    <dgm:pt modelId="{A2BE32E9-2BF4-C144-A857-646035269179}">
      <dgm:prSet phldrT="[Text]"/>
      <dgm:spPr/>
      <dgm:t>
        <a:bodyPr/>
        <a:lstStyle/>
        <a:p>
          <a:r>
            <a:rPr lang="en-US" dirty="0">
              <a:solidFill>
                <a:srgbClr val="3C3C3B"/>
              </a:solidFill>
            </a:rPr>
            <a:t>Payload and Mission-Specific Requirements</a:t>
          </a:r>
        </a:p>
      </dgm:t>
    </dgm:pt>
    <dgm:pt modelId="{B818559B-2438-6B44-84DD-43A4C8327F4D}" type="parTrans" cxnId="{DBF9459E-D7F8-5C4A-A41F-8B671507E298}">
      <dgm:prSet/>
      <dgm:spPr/>
      <dgm:t>
        <a:bodyPr/>
        <a:lstStyle/>
        <a:p>
          <a:endParaRPr lang="en-US"/>
        </a:p>
      </dgm:t>
    </dgm:pt>
    <dgm:pt modelId="{93712542-319B-7F42-9C50-3470EDE00F0C}" type="sibTrans" cxnId="{DBF9459E-D7F8-5C4A-A41F-8B671507E298}">
      <dgm:prSet/>
      <dgm:spPr/>
      <dgm:t>
        <a:bodyPr/>
        <a:lstStyle/>
        <a:p>
          <a:endParaRPr lang="en-US"/>
        </a:p>
      </dgm:t>
    </dgm:pt>
    <dgm:pt modelId="{F0576A3E-AD38-4E4A-BA25-4A3D685E9417}">
      <dgm:prSet phldrT="[Text]"/>
      <dgm:spPr/>
      <dgm:t>
        <a:bodyPr/>
        <a:lstStyle/>
        <a:p>
          <a:r>
            <a:rPr lang="en-US" dirty="0">
              <a:solidFill>
                <a:srgbClr val="3C3C3B"/>
              </a:solidFill>
            </a:rPr>
            <a:t>Focused Studies on the DRA Problem</a:t>
          </a:r>
        </a:p>
      </dgm:t>
    </dgm:pt>
    <dgm:pt modelId="{9574FF08-8275-0D4F-A7E3-5103A6E2CAC2}" type="parTrans" cxnId="{A2FF0D68-FB0C-C341-9DBC-796380E55989}">
      <dgm:prSet/>
      <dgm:spPr/>
      <dgm:t>
        <a:bodyPr/>
        <a:lstStyle/>
        <a:p>
          <a:endParaRPr lang="en-US"/>
        </a:p>
      </dgm:t>
    </dgm:pt>
    <dgm:pt modelId="{16D8350C-1093-844E-A68E-2A1FA50F0E31}" type="sibTrans" cxnId="{A2FF0D68-FB0C-C341-9DBC-796380E55989}">
      <dgm:prSet/>
      <dgm:spPr/>
      <dgm:t>
        <a:bodyPr/>
        <a:lstStyle/>
        <a:p>
          <a:endParaRPr lang="en-US"/>
        </a:p>
      </dgm:t>
    </dgm:pt>
    <dgm:pt modelId="{42D0312F-91C1-2E4C-AD48-658DF3A2CED7}" type="pres">
      <dgm:prSet presAssocID="{C4687D7C-D732-B642-B44C-87E5603FBFA4}" presName="mainComposite" presStyleCnt="0">
        <dgm:presLayoutVars>
          <dgm:chPref val="1"/>
          <dgm:dir val="rev"/>
          <dgm:animOne val="branch"/>
          <dgm:animLvl val="lvl"/>
          <dgm:resizeHandles val="exact"/>
        </dgm:presLayoutVars>
      </dgm:prSet>
      <dgm:spPr/>
    </dgm:pt>
    <dgm:pt modelId="{2CAF98B1-3D11-0648-B9CE-6E498E48E51F}" type="pres">
      <dgm:prSet presAssocID="{C4687D7C-D732-B642-B44C-87E5603FBFA4}" presName="hierFlow" presStyleCnt="0"/>
      <dgm:spPr/>
    </dgm:pt>
    <dgm:pt modelId="{A8189BA4-258E-AF4B-82CB-52BB826042FA}" type="pres">
      <dgm:prSet presAssocID="{C4687D7C-D732-B642-B44C-87E5603FBFA4}" presName="firstBuf" presStyleCnt="0"/>
      <dgm:spPr/>
    </dgm:pt>
    <dgm:pt modelId="{4F69D31E-AED2-A441-8BF2-51171DC5F27D}" type="pres">
      <dgm:prSet presAssocID="{C4687D7C-D732-B642-B44C-87E5603FBFA4}" presName="hierChild1" presStyleCnt="0">
        <dgm:presLayoutVars>
          <dgm:chPref val="1"/>
          <dgm:animOne val="branch"/>
          <dgm:animLvl val="lvl"/>
        </dgm:presLayoutVars>
      </dgm:prSet>
      <dgm:spPr/>
    </dgm:pt>
    <dgm:pt modelId="{9B2D25F6-9AF0-8E4F-BFA7-D45B3C04AC56}" type="pres">
      <dgm:prSet presAssocID="{54A1486C-069B-9442-80A7-6CE6E008579B}" presName="Name17" presStyleCnt="0"/>
      <dgm:spPr/>
    </dgm:pt>
    <dgm:pt modelId="{E521641F-D417-F84D-AD6F-2FBD5B9DDC5F}" type="pres">
      <dgm:prSet presAssocID="{54A1486C-069B-9442-80A7-6CE6E008579B}" presName="level1Shape" presStyleLbl="node0" presStyleIdx="0" presStyleCnt="1" custScaleX="208785" custScaleY="545185" custLinFactNeighborX="-45071" custLinFactNeighborY="-75257">
        <dgm:presLayoutVars>
          <dgm:chPref val="3"/>
        </dgm:presLayoutVars>
      </dgm:prSet>
      <dgm:spPr/>
    </dgm:pt>
    <dgm:pt modelId="{94C46FC7-D424-9344-AEB2-40778847F5D2}" type="pres">
      <dgm:prSet presAssocID="{54A1486C-069B-9442-80A7-6CE6E008579B}" presName="hierChild2" presStyleCnt="0"/>
      <dgm:spPr/>
    </dgm:pt>
    <dgm:pt modelId="{AB96C96D-4284-1240-BEAB-BFAFF191040F}" type="pres">
      <dgm:prSet presAssocID="{C7AD06FD-E197-7E4A-AE59-8D12D9D8DFF3}" presName="Name25" presStyleLbl="parChTrans1D2" presStyleIdx="0" presStyleCnt="2"/>
      <dgm:spPr/>
    </dgm:pt>
    <dgm:pt modelId="{2946F829-10C0-CA47-B467-048B77862553}" type="pres">
      <dgm:prSet presAssocID="{C7AD06FD-E197-7E4A-AE59-8D12D9D8DFF3}" presName="connTx" presStyleLbl="parChTrans1D2" presStyleIdx="0" presStyleCnt="2"/>
      <dgm:spPr/>
    </dgm:pt>
    <dgm:pt modelId="{39AD5C88-11CC-AA42-BE18-7B13F6CC218B}" type="pres">
      <dgm:prSet presAssocID="{97815907-3E4E-344A-94FA-CDFB12C2074C}" presName="Name30" presStyleCnt="0"/>
      <dgm:spPr/>
    </dgm:pt>
    <dgm:pt modelId="{2E5617BD-1305-D146-91B5-9E03F9BBDEFB}" type="pres">
      <dgm:prSet presAssocID="{97815907-3E4E-344A-94FA-CDFB12C2074C}" presName="level2Shape" presStyleLbl="node2" presStyleIdx="0" presStyleCnt="2" custScaleX="265901" custScaleY="465063" custLinFactX="-2562" custLinFactY="-7278" custLinFactNeighborX="-100000" custLinFactNeighborY="-100000"/>
      <dgm:spPr/>
    </dgm:pt>
    <dgm:pt modelId="{091581C2-B367-E14B-9807-0941D91347C4}" type="pres">
      <dgm:prSet presAssocID="{97815907-3E4E-344A-94FA-CDFB12C2074C}" presName="hierChild3" presStyleCnt="0"/>
      <dgm:spPr/>
    </dgm:pt>
    <dgm:pt modelId="{6640AF41-EC84-7E4C-854C-09637AC069F5}" type="pres">
      <dgm:prSet presAssocID="{78B61D05-2068-A645-9EC0-8DA17A53EE95}" presName="Name25" presStyleLbl="parChTrans1D3" presStyleIdx="0" presStyleCnt="3"/>
      <dgm:spPr/>
    </dgm:pt>
    <dgm:pt modelId="{34DE2A62-C051-A64C-BE4D-A3FC106F52A5}" type="pres">
      <dgm:prSet presAssocID="{78B61D05-2068-A645-9EC0-8DA17A53EE95}" presName="connTx" presStyleLbl="parChTrans1D3" presStyleIdx="0" presStyleCnt="3"/>
      <dgm:spPr/>
    </dgm:pt>
    <dgm:pt modelId="{E98DFC13-AA48-CC4B-9308-4854F5F32E28}" type="pres">
      <dgm:prSet presAssocID="{8A0F6374-FD94-4140-BD90-8A116917AB77}" presName="Name30" presStyleCnt="0"/>
      <dgm:spPr/>
    </dgm:pt>
    <dgm:pt modelId="{5B5BD8E4-C7F1-C04A-AA1A-D6D29D2A251E}" type="pres">
      <dgm:prSet presAssocID="{8A0F6374-FD94-4140-BD90-8A116917AB77}" presName="level2Shape" presStyleLbl="node3" presStyleIdx="0" presStyleCnt="3" custScaleX="237828" custScaleY="237827" custLinFactX="-40162" custLinFactY="-11335" custLinFactNeighborX="-100000" custLinFactNeighborY="-100000"/>
      <dgm:spPr/>
    </dgm:pt>
    <dgm:pt modelId="{0ABC7771-1528-4046-B251-9145C085AB88}" type="pres">
      <dgm:prSet presAssocID="{8A0F6374-FD94-4140-BD90-8A116917AB77}" presName="hierChild3" presStyleCnt="0"/>
      <dgm:spPr/>
    </dgm:pt>
    <dgm:pt modelId="{231CBA2E-237B-5C49-9585-C34A4505CD05}" type="pres">
      <dgm:prSet presAssocID="{F42A0F27-47CB-2243-95BF-CC2219E1D7C5}" presName="Name25" presStyleLbl="parChTrans1D3" presStyleIdx="1" presStyleCnt="3"/>
      <dgm:spPr/>
    </dgm:pt>
    <dgm:pt modelId="{52261729-DB68-9A42-B3FB-9FB281E01BC7}" type="pres">
      <dgm:prSet presAssocID="{F42A0F27-47CB-2243-95BF-CC2219E1D7C5}" presName="connTx" presStyleLbl="parChTrans1D3" presStyleIdx="1" presStyleCnt="3"/>
      <dgm:spPr/>
    </dgm:pt>
    <dgm:pt modelId="{722A158E-2D69-804D-9DA8-DA339BD7F110}" type="pres">
      <dgm:prSet presAssocID="{8FBE46F3-AF57-B547-A9D9-6B2C6B6BD953}" presName="Name30" presStyleCnt="0"/>
      <dgm:spPr/>
    </dgm:pt>
    <dgm:pt modelId="{A5689218-3803-C545-A868-4D45E421B219}" type="pres">
      <dgm:prSet presAssocID="{8FBE46F3-AF57-B547-A9D9-6B2C6B6BD953}" presName="level2Shape" presStyleLbl="node3" presStyleIdx="1" presStyleCnt="3" custScaleX="237828" custScaleY="237827" custLinFactX="-40162" custLinFactNeighborX="-100000" custLinFactNeighborY="-35858"/>
      <dgm:spPr/>
    </dgm:pt>
    <dgm:pt modelId="{FF15D7ED-A0AB-4743-9145-609E55A71510}" type="pres">
      <dgm:prSet presAssocID="{8FBE46F3-AF57-B547-A9D9-6B2C6B6BD953}" presName="hierChild3" presStyleCnt="0"/>
      <dgm:spPr/>
    </dgm:pt>
    <dgm:pt modelId="{1549F6DC-48F4-D84C-A8C7-6C3074D34C3E}" type="pres">
      <dgm:prSet presAssocID="{7F1A9F7D-6801-6D4D-BEFA-E59DD1C559CA}" presName="Name25" presStyleLbl="parChTrans1D2" presStyleIdx="1" presStyleCnt="2"/>
      <dgm:spPr/>
    </dgm:pt>
    <dgm:pt modelId="{FFA13B9E-86CF-7A48-9BED-A15093B615B0}" type="pres">
      <dgm:prSet presAssocID="{7F1A9F7D-6801-6D4D-BEFA-E59DD1C559CA}" presName="connTx" presStyleLbl="parChTrans1D2" presStyleIdx="1" presStyleCnt="2"/>
      <dgm:spPr/>
    </dgm:pt>
    <dgm:pt modelId="{28C2D235-EBED-B44B-BF3F-4F641051140B}" type="pres">
      <dgm:prSet presAssocID="{498E684A-85E0-8C4B-9956-7668FB3E6338}" presName="Name30" presStyleCnt="0"/>
      <dgm:spPr/>
    </dgm:pt>
    <dgm:pt modelId="{85646896-0313-184C-9360-033A688A610D}" type="pres">
      <dgm:prSet presAssocID="{498E684A-85E0-8C4B-9956-7668FB3E6338}" presName="level2Shape" presStyleLbl="node2" presStyleIdx="1" presStyleCnt="2" custScaleX="264820" custScaleY="430638" custLinFactNeighborX="-99624" custLinFactNeighborY="-41850"/>
      <dgm:spPr/>
    </dgm:pt>
    <dgm:pt modelId="{53B5E783-C794-4C4A-A6F6-36DF968BEE9C}" type="pres">
      <dgm:prSet presAssocID="{498E684A-85E0-8C4B-9956-7668FB3E6338}" presName="hierChild3" presStyleCnt="0"/>
      <dgm:spPr/>
    </dgm:pt>
    <dgm:pt modelId="{730384B8-C54B-EC45-932F-A6B98331B75D}" type="pres">
      <dgm:prSet presAssocID="{3E6B1B65-F75A-374C-BE97-348786DC48A6}" presName="Name25" presStyleLbl="parChTrans1D3" presStyleIdx="2" presStyleCnt="3"/>
      <dgm:spPr/>
    </dgm:pt>
    <dgm:pt modelId="{FD347308-B336-AD4C-AEED-3C3B9F9F9432}" type="pres">
      <dgm:prSet presAssocID="{3E6B1B65-F75A-374C-BE97-348786DC48A6}" presName="connTx" presStyleLbl="parChTrans1D3" presStyleIdx="2" presStyleCnt="3"/>
      <dgm:spPr/>
    </dgm:pt>
    <dgm:pt modelId="{A172A0AD-3A44-7344-BC4E-E391C0EB686E}" type="pres">
      <dgm:prSet presAssocID="{201F2179-E639-BE40-93D0-297E6066B369}" presName="Name30" presStyleCnt="0"/>
      <dgm:spPr/>
    </dgm:pt>
    <dgm:pt modelId="{68C47DC0-0E6F-264E-891F-14E228F4A1AB}" type="pres">
      <dgm:prSet presAssocID="{201F2179-E639-BE40-93D0-297E6066B369}" presName="level2Shape" presStyleLbl="node3" presStyleIdx="2" presStyleCnt="3" custScaleX="237828" custScaleY="237827" custLinFactX="-39959" custLinFactNeighborX="-100000" custLinFactNeighborY="-39013"/>
      <dgm:spPr/>
    </dgm:pt>
    <dgm:pt modelId="{2C0FE3D1-6200-804F-B60B-FD78298AACDC}" type="pres">
      <dgm:prSet presAssocID="{201F2179-E639-BE40-93D0-297E6066B369}" presName="hierChild3" presStyleCnt="0"/>
      <dgm:spPr/>
    </dgm:pt>
    <dgm:pt modelId="{B8946E8C-72D6-C043-A577-1BB37B6D3622}" type="pres">
      <dgm:prSet presAssocID="{C4687D7C-D732-B642-B44C-87E5603FBFA4}" presName="bgShapesFlow" presStyleCnt="0"/>
      <dgm:spPr/>
    </dgm:pt>
    <dgm:pt modelId="{06571B9F-57FE-E245-A1F9-53DCEEAA53FB}" type="pres">
      <dgm:prSet presAssocID="{9A346B4A-C43B-9C40-8B8A-7078174774B5}" presName="rectComp" presStyleCnt="0"/>
      <dgm:spPr/>
    </dgm:pt>
    <dgm:pt modelId="{2F107E3A-4747-A64E-B618-92C04D2D211B}" type="pres">
      <dgm:prSet presAssocID="{9A346B4A-C43B-9C40-8B8A-7078174774B5}" presName="bgRect" presStyleLbl="bgShp" presStyleIdx="0" presStyleCnt="3" custScaleX="261380"/>
      <dgm:spPr/>
    </dgm:pt>
    <dgm:pt modelId="{E62D050B-F3EE-C641-9F7F-F5851463C7EB}" type="pres">
      <dgm:prSet presAssocID="{9A346B4A-C43B-9C40-8B8A-7078174774B5}" presName="bgRectTx" presStyleLbl="bgShp" presStyleIdx="0" presStyleCnt="3">
        <dgm:presLayoutVars>
          <dgm:bulletEnabled val="1"/>
        </dgm:presLayoutVars>
      </dgm:prSet>
      <dgm:spPr/>
    </dgm:pt>
    <dgm:pt modelId="{D6B9A088-7D40-A340-AE1D-2A46C63EF66F}" type="pres">
      <dgm:prSet presAssocID="{9A346B4A-C43B-9C40-8B8A-7078174774B5}" presName="spComp" presStyleCnt="0"/>
      <dgm:spPr/>
    </dgm:pt>
    <dgm:pt modelId="{466CF0A5-08F5-D844-A549-FAD4E265260B}" type="pres">
      <dgm:prSet presAssocID="{9A346B4A-C43B-9C40-8B8A-7078174774B5}" presName="hSp" presStyleCnt="0"/>
      <dgm:spPr/>
    </dgm:pt>
    <dgm:pt modelId="{72F62924-0553-9641-9193-2F9E0A5E5D84}" type="pres">
      <dgm:prSet presAssocID="{A2BE32E9-2BF4-C144-A857-646035269179}" presName="rectComp" presStyleCnt="0"/>
      <dgm:spPr/>
    </dgm:pt>
    <dgm:pt modelId="{B8CC772C-EB7F-A743-A585-7843AA115694}" type="pres">
      <dgm:prSet presAssocID="{A2BE32E9-2BF4-C144-A857-646035269179}" presName="bgRect" presStyleLbl="bgShp" presStyleIdx="1" presStyleCnt="3" custScaleX="261380"/>
      <dgm:spPr/>
    </dgm:pt>
    <dgm:pt modelId="{F0ACD7A7-ABAA-774A-BEE9-AD2D92E8B56C}" type="pres">
      <dgm:prSet presAssocID="{A2BE32E9-2BF4-C144-A857-646035269179}" presName="bgRectTx" presStyleLbl="bgShp" presStyleIdx="1" presStyleCnt="3">
        <dgm:presLayoutVars>
          <dgm:bulletEnabled val="1"/>
        </dgm:presLayoutVars>
      </dgm:prSet>
      <dgm:spPr/>
    </dgm:pt>
    <dgm:pt modelId="{DEDF88D5-EE93-A443-92D3-426EEDA11342}" type="pres">
      <dgm:prSet presAssocID="{A2BE32E9-2BF4-C144-A857-646035269179}" presName="spComp" presStyleCnt="0"/>
      <dgm:spPr/>
    </dgm:pt>
    <dgm:pt modelId="{3CF785E6-9F5F-ED4C-991C-DA1857C5D758}" type="pres">
      <dgm:prSet presAssocID="{A2BE32E9-2BF4-C144-A857-646035269179}" presName="hSp" presStyleCnt="0"/>
      <dgm:spPr/>
    </dgm:pt>
    <dgm:pt modelId="{1980BD74-3477-AC4E-BC21-EBD5575B379A}" type="pres">
      <dgm:prSet presAssocID="{F0576A3E-AD38-4E4A-BA25-4A3D685E9417}" presName="rectComp" presStyleCnt="0"/>
      <dgm:spPr/>
    </dgm:pt>
    <dgm:pt modelId="{05F25B67-BA84-E24D-8E8D-2993AAA6AB45}" type="pres">
      <dgm:prSet presAssocID="{F0576A3E-AD38-4E4A-BA25-4A3D685E9417}" presName="bgRect" presStyleLbl="bgShp" presStyleIdx="2" presStyleCnt="3" custScaleX="261380"/>
      <dgm:spPr/>
    </dgm:pt>
    <dgm:pt modelId="{828494FF-E274-5643-8E68-4485E91EFC13}" type="pres">
      <dgm:prSet presAssocID="{F0576A3E-AD38-4E4A-BA25-4A3D685E9417}" presName="bgRectTx" presStyleLbl="bgShp" presStyleIdx="2" presStyleCnt="3">
        <dgm:presLayoutVars>
          <dgm:bulletEnabled val="1"/>
        </dgm:presLayoutVars>
      </dgm:prSet>
      <dgm:spPr/>
    </dgm:pt>
  </dgm:ptLst>
  <dgm:cxnLst>
    <dgm:cxn modelId="{86EE9B12-9C89-3549-AEEB-3E5618B79195}" type="presOf" srcId="{9A346B4A-C43B-9C40-8B8A-7078174774B5}" destId="{2F107E3A-4747-A64E-B618-92C04D2D211B}" srcOrd="0" destOrd="0" presId="urn:microsoft.com/office/officeart/2005/8/layout/hierarchy5"/>
    <dgm:cxn modelId="{89227C23-89F4-3348-901A-EC02C3F205CF}" type="presOf" srcId="{498E684A-85E0-8C4B-9956-7668FB3E6338}" destId="{85646896-0313-184C-9360-033A688A610D}" srcOrd="0" destOrd="0" presId="urn:microsoft.com/office/officeart/2005/8/layout/hierarchy5"/>
    <dgm:cxn modelId="{AD709C28-4C88-AC47-8DAD-5E41B4A798F2}" type="presOf" srcId="{F0576A3E-AD38-4E4A-BA25-4A3D685E9417}" destId="{828494FF-E274-5643-8E68-4485E91EFC13}" srcOrd="1" destOrd="0" presId="urn:microsoft.com/office/officeart/2005/8/layout/hierarchy5"/>
    <dgm:cxn modelId="{95E1562E-933B-034C-8FCE-6F516E85C892}" type="presOf" srcId="{8A0F6374-FD94-4140-BD90-8A116917AB77}" destId="{5B5BD8E4-C7F1-C04A-AA1A-D6D29D2A251E}" srcOrd="0" destOrd="0" presId="urn:microsoft.com/office/officeart/2005/8/layout/hierarchy5"/>
    <dgm:cxn modelId="{7A220932-DE6A-B84F-9631-2A70492C1470}" type="presOf" srcId="{A2BE32E9-2BF4-C144-A857-646035269179}" destId="{B8CC772C-EB7F-A743-A585-7843AA115694}" srcOrd="0" destOrd="0" presId="urn:microsoft.com/office/officeart/2005/8/layout/hierarchy5"/>
    <dgm:cxn modelId="{6407DB36-DE08-704B-A3F2-963362005E5A}" type="presOf" srcId="{9A346B4A-C43B-9C40-8B8A-7078174774B5}" destId="{E62D050B-F3EE-C641-9F7F-F5851463C7EB}" srcOrd="1" destOrd="0" presId="urn:microsoft.com/office/officeart/2005/8/layout/hierarchy5"/>
    <dgm:cxn modelId="{C58E3349-ECA7-1249-A819-A6C217D03E6E}" type="presOf" srcId="{78B61D05-2068-A645-9EC0-8DA17A53EE95}" destId="{6640AF41-EC84-7E4C-854C-09637AC069F5}" srcOrd="0" destOrd="0" presId="urn:microsoft.com/office/officeart/2005/8/layout/hierarchy5"/>
    <dgm:cxn modelId="{008DF454-DF0C-1C4D-98EB-E35F24757112}" type="presOf" srcId="{F42A0F27-47CB-2243-95BF-CC2219E1D7C5}" destId="{52261729-DB68-9A42-B3FB-9FB281E01BC7}" srcOrd="1" destOrd="0" presId="urn:microsoft.com/office/officeart/2005/8/layout/hierarchy5"/>
    <dgm:cxn modelId="{100E6157-4D28-8C44-83E4-E06E9353AAC9}" srcId="{C4687D7C-D732-B642-B44C-87E5603FBFA4}" destId="{54A1486C-069B-9442-80A7-6CE6E008579B}" srcOrd="0" destOrd="0" parTransId="{331C1C14-EA23-964D-9747-5C92D7CA4C50}" sibTransId="{0C7FB8F2-54DD-5C49-9E03-DD887BDBB78F}"/>
    <dgm:cxn modelId="{AD63FD65-5E9F-D242-ABF8-21C37AFD0AC8}" type="presOf" srcId="{7F1A9F7D-6801-6D4D-BEFA-E59DD1C559CA}" destId="{1549F6DC-48F4-D84C-A8C7-6C3074D34C3E}" srcOrd="0" destOrd="0" presId="urn:microsoft.com/office/officeart/2005/8/layout/hierarchy5"/>
    <dgm:cxn modelId="{A2FF0D68-FB0C-C341-9DBC-796380E55989}" srcId="{C4687D7C-D732-B642-B44C-87E5603FBFA4}" destId="{F0576A3E-AD38-4E4A-BA25-4A3D685E9417}" srcOrd="3" destOrd="0" parTransId="{9574FF08-8275-0D4F-A7E3-5103A6E2CAC2}" sibTransId="{16D8350C-1093-844E-A68E-2A1FA50F0E31}"/>
    <dgm:cxn modelId="{86AC5779-D3DF-8444-A58D-6942B2056C6D}" type="presOf" srcId="{8FBE46F3-AF57-B547-A9D9-6B2C6B6BD953}" destId="{A5689218-3803-C545-A868-4D45E421B219}" srcOrd="0" destOrd="0" presId="urn:microsoft.com/office/officeart/2005/8/layout/hierarchy5"/>
    <dgm:cxn modelId="{48CBCC93-BFA8-7E44-B3BB-CFB4142F2956}" type="presOf" srcId="{3E6B1B65-F75A-374C-BE97-348786DC48A6}" destId="{730384B8-C54B-EC45-932F-A6B98331B75D}" srcOrd="0" destOrd="0" presId="urn:microsoft.com/office/officeart/2005/8/layout/hierarchy5"/>
    <dgm:cxn modelId="{65C2339B-61AB-104F-BCFF-2E8626E23C36}" type="presOf" srcId="{7F1A9F7D-6801-6D4D-BEFA-E59DD1C559CA}" destId="{FFA13B9E-86CF-7A48-9BED-A15093B615B0}" srcOrd="1" destOrd="0" presId="urn:microsoft.com/office/officeart/2005/8/layout/hierarchy5"/>
    <dgm:cxn modelId="{DBF9459E-D7F8-5C4A-A41F-8B671507E298}" srcId="{C4687D7C-D732-B642-B44C-87E5603FBFA4}" destId="{A2BE32E9-2BF4-C144-A857-646035269179}" srcOrd="2" destOrd="0" parTransId="{B818559B-2438-6B44-84DD-43A4C8327F4D}" sibTransId="{93712542-319B-7F42-9C50-3470EDE00F0C}"/>
    <dgm:cxn modelId="{1693D2A9-50FF-B448-8B4A-4F004AFB771F}" type="presOf" srcId="{C7AD06FD-E197-7E4A-AE59-8D12D9D8DFF3}" destId="{AB96C96D-4284-1240-BEAB-BFAFF191040F}" srcOrd="0" destOrd="0" presId="urn:microsoft.com/office/officeart/2005/8/layout/hierarchy5"/>
    <dgm:cxn modelId="{4F221DAA-6F46-824F-82B5-1723ED07EC98}" srcId="{C4687D7C-D732-B642-B44C-87E5603FBFA4}" destId="{9A346B4A-C43B-9C40-8B8A-7078174774B5}" srcOrd="1" destOrd="0" parTransId="{890CE742-F74C-2640-9CB6-0DDFC9ACFF5D}" sibTransId="{E1440D64-C6D3-9841-AA5E-AEEC5909FBC1}"/>
    <dgm:cxn modelId="{B242BAAC-DB67-A047-89A6-56FEB641D8E6}" type="presOf" srcId="{78B61D05-2068-A645-9EC0-8DA17A53EE95}" destId="{34DE2A62-C051-A64C-BE4D-A3FC106F52A5}" srcOrd="1" destOrd="0" presId="urn:microsoft.com/office/officeart/2005/8/layout/hierarchy5"/>
    <dgm:cxn modelId="{910E4AB0-E9BD-5245-9C73-4AF672A08777}" type="presOf" srcId="{54A1486C-069B-9442-80A7-6CE6E008579B}" destId="{E521641F-D417-F84D-AD6F-2FBD5B9DDC5F}" srcOrd="0" destOrd="0" presId="urn:microsoft.com/office/officeart/2005/8/layout/hierarchy5"/>
    <dgm:cxn modelId="{4A39DCB3-6DB0-4A42-B52B-C33409DCB36A}" srcId="{97815907-3E4E-344A-94FA-CDFB12C2074C}" destId="{8FBE46F3-AF57-B547-A9D9-6B2C6B6BD953}" srcOrd="1" destOrd="0" parTransId="{F42A0F27-47CB-2243-95BF-CC2219E1D7C5}" sibTransId="{7CC1E332-CCBE-A648-AEEA-258D0281A609}"/>
    <dgm:cxn modelId="{D1C79DBE-4E24-EE4D-97DB-22A6B7D8AEB6}" type="presOf" srcId="{C7AD06FD-E197-7E4A-AE59-8D12D9D8DFF3}" destId="{2946F829-10C0-CA47-B467-048B77862553}" srcOrd="1" destOrd="0" presId="urn:microsoft.com/office/officeart/2005/8/layout/hierarchy5"/>
    <dgm:cxn modelId="{77D465C2-2E9D-264B-967B-E072AD1F3E61}" type="presOf" srcId="{201F2179-E639-BE40-93D0-297E6066B369}" destId="{68C47DC0-0E6F-264E-891F-14E228F4A1AB}" srcOrd="0" destOrd="0" presId="urn:microsoft.com/office/officeart/2005/8/layout/hierarchy5"/>
    <dgm:cxn modelId="{E92C01C4-0C1B-174F-9C50-5803AA61BA47}" type="presOf" srcId="{F0576A3E-AD38-4E4A-BA25-4A3D685E9417}" destId="{05F25B67-BA84-E24D-8E8D-2993AAA6AB45}" srcOrd="0" destOrd="0" presId="urn:microsoft.com/office/officeart/2005/8/layout/hierarchy5"/>
    <dgm:cxn modelId="{08E14FC8-6651-F142-89E7-40C26D9BA784}" type="presOf" srcId="{3E6B1B65-F75A-374C-BE97-348786DC48A6}" destId="{FD347308-B336-AD4C-AEED-3C3B9F9F9432}" srcOrd="1" destOrd="0" presId="urn:microsoft.com/office/officeart/2005/8/layout/hierarchy5"/>
    <dgm:cxn modelId="{5D7B15CD-A444-7346-BBE7-50BBAEE58BD4}" type="presOf" srcId="{C4687D7C-D732-B642-B44C-87E5603FBFA4}" destId="{42D0312F-91C1-2E4C-AD48-658DF3A2CED7}" srcOrd="0" destOrd="0" presId="urn:microsoft.com/office/officeart/2005/8/layout/hierarchy5"/>
    <dgm:cxn modelId="{E47066D1-37DC-224C-80C1-0AB2BDF71E12}" type="presOf" srcId="{97815907-3E4E-344A-94FA-CDFB12C2074C}" destId="{2E5617BD-1305-D146-91B5-9E03F9BBDEFB}" srcOrd="0" destOrd="0" presId="urn:microsoft.com/office/officeart/2005/8/layout/hierarchy5"/>
    <dgm:cxn modelId="{880D8AD9-1015-8546-8086-057F9A7B1343}" srcId="{97815907-3E4E-344A-94FA-CDFB12C2074C}" destId="{8A0F6374-FD94-4140-BD90-8A116917AB77}" srcOrd="0" destOrd="0" parTransId="{78B61D05-2068-A645-9EC0-8DA17A53EE95}" sibTransId="{C8C1888A-0D9D-6F4C-8505-1A02773BE18F}"/>
    <dgm:cxn modelId="{80F71EE3-F654-4248-88C0-0516D78E022C}" type="presOf" srcId="{A2BE32E9-2BF4-C144-A857-646035269179}" destId="{F0ACD7A7-ABAA-774A-BEE9-AD2D92E8B56C}" srcOrd="1" destOrd="0" presId="urn:microsoft.com/office/officeart/2005/8/layout/hierarchy5"/>
    <dgm:cxn modelId="{0DEC5FE5-4D36-6047-A886-5474B30FF798}" srcId="{54A1486C-069B-9442-80A7-6CE6E008579B}" destId="{97815907-3E4E-344A-94FA-CDFB12C2074C}" srcOrd="0" destOrd="0" parTransId="{C7AD06FD-E197-7E4A-AE59-8D12D9D8DFF3}" sibTransId="{60A5E35C-BA82-BA4D-B4CE-0C023C6E8DDA}"/>
    <dgm:cxn modelId="{B23F19FA-13A1-D84B-AA8C-024F41B36B10}" type="presOf" srcId="{F42A0F27-47CB-2243-95BF-CC2219E1D7C5}" destId="{231CBA2E-237B-5C49-9585-C34A4505CD05}" srcOrd="0" destOrd="0" presId="urn:microsoft.com/office/officeart/2005/8/layout/hierarchy5"/>
    <dgm:cxn modelId="{977650FF-4BE7-7F47-A739-572C9F18C246}" srcId="{498E684A-85E0-8C4B-9956-7668FB3E6338}" destId="{201F2179-E639-BE40-93D0-297E6066B369}" srcOrd="0" destOrd="0" parTransId="{3E6B1B65-F75A-374C-BE97-348786DC48A6}" sibTransId="{8E600B11-BE42-6745-9F0A-7DBDB76AF5CC}"/>
    <dgm:cxn modelId="{457482FF-E6A3-1641-8FE3-396681DED1C1}" srcId="{54A1486C-069B-9442-80A7-6CE6E008579B}" destId="{498E684A-85E0-8C4B-9956-7668FB3E6338}" srcOrd="1" destOrd="0" parTransId="{7F1A9F7D-6801-6D4D-BEFA-E59DD1C559CA}" sibTransId="{CDC91760-B7C9-0F41-A2A9-CE9305E41E8A}"/>
    <dgm:cxn modelId="{25882176-E661-AF46-ABBA-514E5C849B20}" type="presParOf" srcId="{42D0312F-91C1-2E4C-AD48-658DF3A2CED7}" destId="{2CAF98B1-3D11-0648-B9CE-6E498E48E51F}" srcOrd="0" destOrd="0" presId="urn:microsoft.com/office/officeart/2005/8/layout/hierarchy5"/>
    <dgm:cxn modelId="{903A52F2-C7DB-244C-8449-6ACA1C345EB8}" type="presParOf" srcId="{2CAF98B1-3D11-0648-B9CE-6E498E48E51F}" destId="{A8189BA4-258E-AF4B-82CB-52BB826042FA}" srcOrd="0" destOrd="0" presId="urn:microsoft.com/office/officeart/2005/8/layout/hierarchy5"/>
    <dgm:cxn modelId="{8E1CA8AC-569F-EC46-B5F4-96EE699AD4A3}" type="presParOf" srcId="{2CAF98B1-3D11-0648-B9CE-6E498E48E51F}" destId="{4F69D31E-AED2-A441-8BF2-51171DC5F27D}" srcOrd="1" destOrd="0" presId="urn:microsoft.com/office/officeart/2005/8/layout/hierarchy5"/>
    <dgm:cxn modelId="{B9D2796F-4473-134B-BE35-4001D6E300D3}" type="presParOf" srcId="{4F69D31E-AED2-A441-8BF2-51171DC5F27D}" destId="{9B2D25F6-9AF0-8E4F-BFA7-D45B3C04AC56}" srcOrd="0" destOrd="0" presId="urn:microsoft.com/office/officeart/2005/8/layout/hierarchy5"/>
    <dgm:cxn modelId="{23FE0978-0783-614A-9983-9A492CC137E6}" type="presParOf" srcId="{9B2D25F6-9AF0-8E4F-BFA7-D45B3C04AC56}" destId="{E521641F-D417-F84D-AD6F-2FBD5B9DDC5F}" srcOrd="0" destOrd="0" presId="urn:microsoft.com/office/officeart/2005/8/layout/hierarchy5"/>
    <dgm:cxn modelId="{88235A12-99E8-154E-BBAB-5AF7D0423A56}" type="presParOf" srcId="{9B2D25F6-9AF0-8E4F-BFA7-D45B3C04AC56}" destId="{94C46FC7-D424-9344-AEB2-40778847F5D2}" srcOrd="1" destOrd="0" presId="urn:microsoft.com/office/officeart/2005/8/layout/hierarchy5"/>
    <dgm:cxn modelId="{EB6D7491-7E00-7547-BC95-F2B27F003921}" type="presParOf" srcId="{94C46FC7-D424-9344-AEB2-40778847F5D2}" destId="{AB96C96D-4284-1240-BEAB-BFAFF191040F}" srcOrd="0" destOrd="0" presId="urn:microsoft.com/office/officeart/2005/8/layout/hierarchy5"/>
    <dgm:cxn modelId="{C63A2FE8-ADDC-2D4E-A0A6-3E9698C4E205}" type="presParOf" srcId="{AB96C96D-4284-1240-BEAB-BFAFF191040F}" destId="{2946F829-10C0-CA47-B467-048B77862553}" srcOrd="0" destOrd="0" presId="urn:microsoft.com/office/officeart/2005/8/layout/hierarchy5"/>
    <dgm:cxn modelId="{47592DA6-9163-7A4F-B03B-50AFEEA90F51}" type="presParOf" srcId="{94C46FC7-D424-9344-AEB2-40778847F5D2}" destId="{39AD5C88-11CC-AA42-BE18-7B13F6CC218B}" srcOrd="1" destOrd="0" presId="urn:microsoft.com/office/officeart/2005/8/layout/hierarchy5"/>
    <dgm:cxn modelId="{821E4728-FE11-804C-BBF8-ED838D8E1C92}" type="presParOf" srcId="{39AD5C88-11CC-AA42-BE18-7B13F6CC218B}" destId="{2E5617BD-1305-D146-91B5-9E03F9BBDEFB}" srcOrd="0" destOrd="0" presId="urn:microsoft.com/office/officeart/2005/8/layout/hierarchy5"/>
    <dgm:cxn modelId="{721962B3-882E-FE4A-88A3-50FDAEA90C62}" type="presParOf" srcId="{39AD5C88-11CC-AA42-BE18-7B13F6CC218B}" destId="{091581C2-B367-E14B-9807-0941D91347C4}" srcOrd="1" destOrd="0" presId="urn:microsoft.com/office/officeart/2005/8/layout/hierarchy5"/>
    <dgm:cxn modelId="{4CF20F0D-DCC0-AE4B-9281-7615300DE9C4}" type="presParOf" srcId="{091581C2-B367-E14B-9807-0941D91347C4}" destId="{6640AF41-EC84-7E4C-854C-09637AC069F5}" srcOrd="0" destOrd="0" presId="urn:microsoft.com/office/officeart/2005/8/layout/hierarchy5"/>
    <dgm:cxn modelId="{00B9D971-9D7B-D04F-9082-176A283DECA6}" type="presParOf" srcId="{6640AF41-EC84-7E4C-854C-09637AC069F5}" destId="{34DE2A62-C051-A64C-BE4D-A3FC106F52A5}" srcOrd="0" destOrd="0" presId="urn:microsoft.com/office/officeart/2005/8/layout/hierarchy5"/>
    <dgm:cxn modelId="{93CA2FC8-61C7-EF43-8752-2A852856E7D6}" type="presParOf" srcId="{091581C2-B367-E14B-9807-0941D91347C4}" destId="{E98DFC13-AA48-CC4B-9308-4854F5F32E28}" srcOrd="1" destOrd="0" presId="urn:microsoft.com/office/officeart/2005/8/layout/hierarchy5"/>
    <dgm:cxn modelId="{37ED3B84-9C15-FC4C-BFD5-C7534B03DCC4}" type="presParOf" srcId="{E98DFC13-AA48-CC4B-9308-4854F5F32E28}" destId="{5B5BD8E4-C7F1-C04A-AA1A-D6D29D2A251E}" srcOrd="0" destOrd="0" presId="urn:microsoft.com/office/officeart/2005/8/layout/hierarchy5"/>
    <dgm:cxn modelId="{99900259-257C-0349-A647-0699CBB37DFA}" type="presParOf" srcId="{E98DFC13-AA48-CC4B-9308-4854F5F32E28}" destId="{0ABC7771-1528-4046-B251-9145C085AB88}" srcOrd="1" destOrd="0" presId="urn:microsoft.com/office/officeart/2005/8/layout/hierarchy5"/>
    <dgm:cxn modelId="{71B1D8F8-2C96-0241-9F4B-6E80E1906F06}" type="presParOf" srcId="{091581C2-B367-E14B-9807-0941D91347C4}" destId="{231CBA2E-237B-5C49-9585-C34A4505CD05}" srcOrd="2" destOrd="0" presId="urn:microsoft.com/office/officeart/2005/8/layout/hierarchy5"/>
    <dgm:cxn modelId="{12D1EFCF-6B56-864B-81F0-9FDBE944AB7E}" type="presParOf" srcId="{231CBA2E-237B-5C49-9585-C34A4505CD05}" destId="{52261729-DB68-9A42-B3FB-9FB281E01BC7}" srcOrd="0" destOrd="0" presId="urn:microsoft.com/office/officeart/2005/8/layout/hierarchy5"/>
    <dgm:cxn modelId="{162125F6-49C8-6D49-9509-BB6C948C4231}" type="presParOf" srcId="{091581C2-B367-E14B-9807-0941D91347C4}" destId="{722A158E-2D69-804D-9DA8-DA339BD7F110}" srcOrd="3" destOrd="0" presId="urn:microsoft.com/office/officeart/2005/8/layout/hierarchy5"/>
    <dgm:cxn modelId="{5EC0FE36-1AB2-8F4F-9890-93CC093B088D}" type="presParOf" srcId="{722A158E-2D69-804D-9DA8-DA339BD7F110}" destId="{A5689218-3803-C545-A868-4D45E421B219}" srcOrd="0" destOrd="0" presId="urn:microsoft.com/office/officeart/2005/8/layout/hierarchy5"/>
    <dgm:cxn modelId="{96DBC891-C0C2-6C4C-8F30-742068450009}" type="presParOf" srcId="{722A158E-2D69-804D-9DA8-DA339BD7F110}" destId="{FF15D7ED-A0AB-4743-9145-609E55A71510}" srcOrd="1" destOrd="0" presId="urn:microsoft.com/office/officeart/2005/8/layout/hierarchy5"/>
    <dgm:cxn modelId="{A7EA6E01-0F2A-9E44-88F6-E61433BA1597}" type="presParOf" srcId="{94C46FC7-D424-9344-AEB2-40778847F5D2}" destId="{1549F6DC-48F4-D84C-A8C7-6C3074D34C3E}" srcOrd="2" destOrd="0" presId="urn:microsoft.com/office/officeart/2005/8/layout/hierarchy5"/>
    <dgm:cxn modelId="{FF54CDFB-EDA8-7440-B5F5-F4CB0635AA50}" type="presParOf" srcId="{1549F6DC-48F4-D84C-A8C7-6C3074D34C3E}" destId="{FFA13B9E-86CF-7A48-9BED-A15093B615B0}" srcOrd="0" destOrd="0" presId="urn:microsoft.com/office/officeart/2005/8/layout/hierarchy5"/>
    <dgm:cxn modelId="{1611BC1D-0129-614D-94BE-264706CE7A44}" type="presParOf" srcId="{94C46FC7-D424-9344-AEB2-40778847F5D2}" destId="{28C2D235-EBED-B44B-BF3F-4F641051140B}" srcOrd="3" destOrd="0" presId="urn:microsoft.com/office/officeart/2005/8/layout/hierarchy5"/>
    <dgm:cxn modelId="{138D448A-1D52-F546-A2C4-C6C96F6F84C6}" type="presParOf" srcId="{28C2D235-EBED-B44B-BF3F-4F641051140B}" destId="{85646896-0313-184C-9360-033A688A610D}" srcOrd="0" destOrd="0" presId="urn:microsoft.com/office/officeart/2005/8/layout/hierarchy5"/>
    <dgm:cxn modelId="{1163F67D-3015-F748-95A1-8ACF5DAFA7F3}" type="presParOf" srcId="{28C2D235-EBED-B44B-BF3F-4F641051140B}" destId="{53B5E783-C794-4C4A-A6F6-36DF968BEE9C}" srcOrd="1" destOrd="0" presId="urn:microsoft.com/office/officeart/2005/8/layout/hierarchy5"/>
    <dgm:cxn modelId="{96026BE9-066C-A84F-8176-FB564FBF4560}" type="presParOf" srcId="{53B5E783-C794-4C4A-A6F6-36DF968BEE9C}" destId="{730384B8-C54B-EC45-932F-A6B98331B75D}" srcOrd="0" destOrd="0" presId="urn:microsoft.com/office/officeart/2005/8/layout/hierarchy5"/>
    <dgm:cxn modelId="{5A4817B8-CB6B-954F-9333-BC14BB00877D}" type="presParOf" srcId="{730384B8-C54B-EC45-932F-A6B98331B75D}" destId="{FD347308-B336-AD4C-AEED-3C3B9F9F9432}" srcOrd="0" destOrd="0" presId="urn:microsoft.com/office/officeart/2005/8/layout/hierarchy5"/>
    <dgm:cxn modelId="{537FEC8B-31E4-0143-A804-65DDDDADDAD5}" type="presParOf" srcId="{53B5E783-C794-4C4A-A6F6-36DF968BEE9C}" destId="{A172A0AD-3A44-7344-BC4E-E391C0EB686E}" srcOrd="1" destOrd="0" presId="urn:microsoft.com/office/officeart/2005/8/layout/hierarchy5"/>
    <dgm:cxn modelId="{8FB7F257-4EEE-6943-A570-9795D825D72F}" type="presParOf" srcId="{A172A0AD-3A44-7344-BC4E-E391C0EB686E}" destId="{68C47DC0-0E6F-264E-891F-14E228F4A1AB}" srcOrd="0" destOrd="0" presId="urn:microsoft.com/office/officeart/2005/8/layout/hierarchy5"/>
    <dgm:cxn modelId="{C8FA24D4-D2C4-F348-B319-B06C39FFBBFF}" type="presParOf" srcId="{A172A0AD-3A44-7344-BC4E-E391C0EB686E}" destId="{2C0FE3D1-6200-804F-B60B-FD78298AACDC}" srcOrd="1" destOrd="0" presId="urn:microsoft.com/office/officeart/2005/8/layout/hierarchy5"/>
    <dgm:cxn modelId="{68104E8B-C3CA-704B-ADF3-0804EE698CBA}" type="presParOf" srcId="{42D0312F-91C1-2E4C-AD48-658DF3A2CED7}" destId="{B8946E8C-72D6-C043-A577-1BB37B6D3622}" srcOrd="1" destOrd="0" presId="urn:microsoft.com/office/officeart/2005/8/layout/hierarchy5"/>
    <dgm:cxn modelId="{F8515B32-626A-7249-9616-056D91398255}" type="presParOf" srcId="{B8946E8C-72D6-C043-A577-1BB37B6D3622}" destId="{06571B9F-57FE-E245-A1F9-53DCEEAA53FB}" srcOrd="0" destOrd="0" presId="urn:microsoft.com/office/officeart/2005/8/layout/hierarchy5"/>
    <dgm:cxn modelId="{10E211CD-3F64-C34F-9581-9BDC21F75D43}" type="presParOf" srcId="{06571B9F-57FE-E245-A1F9-53DCEEAA53FB}" destId="{2F107E3A-4747-A64E-B618-92C04D2D211B}" srcOrd="0" destOrd="0" presId="urn:microsoft.com/office/officeart/2005/8/layout/hierarchy5"/>
    <dgm:cxn modelId="{49C2C8FE-46AE-514F-885C-FFB8FFDEC1D3}" type="presParOf" srcId="{06571B9F-57FE-E245-A1F9-53DCEEAA53FB}" destId="{E62D050B-F3EE-C641-9F7F-F5851463C7EB}" srcOrd="1" destOrd="0" presId="urn:microsoft.com/office/officeart/2005/8/layout/hierarchy5"/>
    <dgm:cxn modelId="{FCC5EBB1-B035-0346-9B2D-9E5C92421043}" type="presParOf" srcId="{B8946E8C-72D6-C043-A577-1BB37B6D3622}" destId="{D6B9A088-7D40-A340-AE1D-2A46C63EF66F}" srcOrd="1" destOrd="0" presId="urn:microsoft.com/office/officeart/2005/8/layout/hierarchy5"/>
    <dgm:cxn modelId="{5BAFEAF8-4BF0-6F4A-88F2-21A831372C4C}" type="presParOf" srcId="{D6B9A088-7D40-A340-AE1D-2A46C63EF66F}" destId="{466CF0A5-08F5-D844-A549-FAD4E265260B}" srcOrd="0" destOrd="0" presId="urn:microsoft.com/office/officeart/2005/8/layout/hierarchy5"/>
    <dgm:cxn modelId="{BE414BBA-5E35-F64C-B454-8455F6B99D00}" type="presParOf" srcId="{B8946E8C-72D6-C043-A577-1BB37B6D3622}" destId="{72F62924-0553-9641-9193-2F9E0A5E5D84}" srcOrd="2" destOrd="0" presId="urn:microsoft.com/office/officeart/2005/8/layout/hierarchy5"/>
    <dgm:cxn modelId="{2C40B24A-EC99-C942-838A-B65518CE3CE2}" type="presParOf" srcId="{72F62924-0553-9641-9193-2F9E0A5E5D84}" destId="{B8CC772C-EB7F-A743-A585-7843AA115694}" srcOrd="0" destOrd="0" presId="urn:microsoft.com/office/officeart/2005/8/layout/hierarchy5"/>
    <dgm:cxn modelId="{9A01B252-52E4-0D4C-BB6A-B8BB3E2E98AD}" type="presParOf" srcId="{72F62924-0553-9641-9193-2F9E0A5E5D84}" destId="{F0ACD7A7-ABAA-774A-BEE9-AD2D92E8B56C}" srcOrd="1" destOrd="0" presId="urn:microsoft.com/office/officeart/2005/8/layout/hierarchy5"/>
    <dgm:cxn modelId="{E95CB444-AC5B-B04F-B77E-7EDC5D3ACAA6}" type="presParOf" srcId="{B8946E8C-72D6-C043-A577-1BB37B6D3622}" destId="{DEDF88D5-EE93-A443-92D3-426EEDA11342}" srcOrd="3" destOrd="0" presId="urn:microsoft.com/office/officeart/2005/8/layout/hierarchy5"/>
    <dgm:cxn modelId="{93F93768-F0D0-7842-8C3C-38AEFD3218A9}" type="presParOf" srcId="{DEDF88D5-EE93-A443-92D3-426EEDA11342}" destId="{3CF785E6-9F5F-ED4C-991C-DA1857C5D758}" srcOrd="0" destOrd="0" presId="urn:microsoft.com/office/officeart/2005/8/layout/hierarchy5"/>
    <dgm:cxn modelId="{3810CEB6-7B29-5B4E-8FD9-45C8EADCBA8D}" type="presParOf" srcId="{B8946E8C-72D6-C043-A577-1BB37B6D3622}" destId="{1980BD74-3477-AC4E-BC21-EBD5575B379A}" srcOrd="4" destOrd="0" presId="urn:microsoft.com/office/officeart/2005/8/layout/hierarchy5"/>
    <dgm:cxn modelId="{26889A0F-8F43-F540-9425-5F7205D4D93B}" type="presParOf" srcId="{1980BD74-3477-AC4E-BC21-EBD5575B379A}" destId="{05F25B67-BA84-E24D-8E8D-2993AAA6AB45}" srcOrd="0" destOrd="0" presId="urn:microsoft.com/office/officeart/2005/8/layout/hierarchy5"/>
    <dgm:cxn modelId="{3F9EE4A8-4461-BB40-B0D3-6363D0661B52}" type="presParOf" srcId="{1980BD74-3477-AC4E-BC21-EBD5575B379A}" destId="{828494FF-E274-5643-8E68-4485E91EFC13}"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25B67-BA84-E24D-8E8D-2993AAA6AB45}">
      <dsp:nvSpPr>
        <dsp:cNvPr id="0" name=""/>
        <dsp:cNvSpPr/>
      </dsp:nvSpPr>
      <dsp:spPr>
        <a:xfrm>
          <a:off x="1063815" y="0"/>
          <a:ext cx="1951051" cy="435531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3C3C3B"/>
              </a:solidFill>
            </a:rPr>
            <a:t>Focused Studies on the DRA Problem</a:t>
          </a:r>
        </a:p>
      </dsp:txBody>
      <dsp:txXfrm>
        <a:off x="1063815" y="0"/>
        <a:ext cx="1951051" cy="1306593"/>
      </dsp:txXfrm>
    </dsp:sp>
    <dsp:sp modelId="{B8CC772C-EB7F-A743-A585-7843AA115694}">
      <dsp:nvSpPr>
        <dsp:cNvPr id="0" name=""/>
        <dsp:cNvSpPr/>
      </dsp:nvSpPr>
      <dsp:spPr>
        <a:xfrm>
          <a:off x="3139274" y="0"/>
          <a:ext cx="1951051" cy="435531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3C3C3B"/>
              </a:solidFill>
            </a:rPr>
            <a:t>Payload and Mission-Specific Requirements</a:t>
          </a:r>
        </a:p>
      </dsp:txBody>
      <dsp:txXfrm>
        <a:off x="3139274" y="0"/>
        <a:ext cx="1951051" cy="1306593"/>
      </dsp:txXfrm>
    </dsp:sp>
    <dsp:sp modelId="{2F107E3A-4747-A64E-B618-92C04D2D211B}">
      <dsp:nvSpPr>
        <dsp:cNvPr id="0" name=""/>
        <dsp:cNvSpPr/>
      </dsp:nvSpPr>
      <dsp:spPr>
        <a:xfrm>
          <a:off x="5214732" y="0"/>
          <a:ext cx="1951051" cy="435531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3C3C3B"/>
              </a:solidFill>
            </a:rPr>
            <a:t>Final Requirements Descriptions</a:t>
          </a:r>
        </a:p>
      </dsp:txBody>
      <dsp:txXfrm>
        <a:off x="5214732" y="0"/>
        <a:ext cx="1951051" cy="1306593"/>
      </dsp:txXfrm>
    </dsp:sp>
    <dsp:sp modelId="{E521641F-D417-F84D-AD6F-2FBD5B9DDC5F}">
      <dsp:nvSpPr>
        <dsp:cNvPr id="0" name=""/>
        <dsp:cNvSpPr/>
      </dsp:nvSpPr>
      <dsp:spPr>
        <a:xfrm>
          <a:off x="5524506" y="1681870"/>
          <a:ext cx="1298716" cy="1695621"/>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b="1" kern="1200" dirty="0">
            <a:ln w="3175" cmpd="sng">
              <a:solidFill>
                <a:schemeClr val="bg1"/>
              </a:solidFill>
            </a:ln>
            <a:solidFill>
              <a:schemeClr val="tx1"/>
            </a:solidFill>
          </a:endParaRPr>
        </a:p>
        <a:p>
          <a:pPr marL="0" lvl="0" indent="0" algn="ctr" defTabSz="889000">
            <a:lnSpc>
              <a:spcPct val="90000"/>
            </a:lnSpc>
            <a:spcBef>
              <a:spcPct val="0"/>
            </a:spcBef>
            <a:spcAft>
              <a:spcPct val="35000"/>
            </a:spcAft>
            <a:buNone/>
          </a:pPr>
          <a:r>
            <a:rPr lang="en-US" sz="2000" b="1" kern="1200" dirty="0">
              <a:ln w="3175" cmpd="sng">
                <a:solidFill>
                  <a:schemeClr val="bg1"/>
                </a:solidFill>
              </a:ln>
              <a:solidFill>
                <a:schemeClr val="tx1"/>
              </a:solidFill>
            </a:rPr>
            <a:t>Device to Target Sequence (DTS)</a:t>
          </a:r>
        </a:p>
      </dsp:txBody>
      <dsp:txXfrm>
        <a:off x="5562544" y="1719908"/>
        <a:ext cx="1222640" cy="1619545"/>
      </dsp:txXfrm>
    </dsp:sp>
    <dsp:sp modelId="{AB96C96D-4284-1240-BEAB-BFAFF191040F}">
      <dsp:nvSpPr>
        <dsp:cNvPr id="0" name=""/>
        <dsp:cNvSpPr/>
      </dsp:nvSpPr>
      <dsp:spPr>
        <a:xfrm rot="13954791">
          <a:off x="4722301" y="2126955"/>
          <a:ext cx="997981" cy="12854"/>
        </a:xfrm>
        <a:custGeom>
          <a:avLst/>
          <a:gdLst/>
          <a:ahLst/>
          <a:cxnLst/>
          <a:rect l="0" t="0" r="0" b="0"/>
          <a:pathLst>
            <a:path>
              <a:moveTo>
                <a:pt x="0" y="6427"/>
              </a:moveTo>
              <a:lnTo>
                <a:pt x="997981" y="64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196342" y="2108433"/>
        <a:ext cx="49899" cy="49899"/>
      </dsp:txXfrm>
    </dsp:sp>
    <dsp:sp modelId="{2E5617BD-1305-D146-91B5-9E03F9BBDEFB}">
      <dsp:nvSpPr>
        <dsp:cNvPr id="0" name=""/>
        <dsp:cNvSpPr/>
      </dsp:nvSpPr>
      <dsp:spPr>
        <a:xfrm>
          <a:off x="3264079" y="1013869"/>
          <a:ext cx="1653998" cy="1446428"/>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n w="3175" cmpd="sng">
                <a:solidFill>
                  <a:schemeClr val="bg1"/>
                </a:solidFill>
              </a:ln>
              <a:solidFill>
                <a:srgbClr val="3C3C3B"/>
              </a:solidFill>
            </a:rPr>
            <a:t>Mission Characteristics (MCs)</a:t>
          </a:r>
        </a:p>
      </dsp:txBody>
      <dsp:txXfrm>
        <a:off x="3306443" y="1056233"/>
        <a:ext cx="1569270" cy="1361700"/>
      </dsp:txXfrm>
    </dsp:sp>
    <dsp:sp modelId="{6640AF41-EC84-7E4C-854C-09637AC069F5}">
      <dsp:nvSpPr>
        <dsp:cNvPr id="0" name=""/>
        <dsp:cNvSpPr/>
      </dsp:nvSpPr>
      <dsp:spPr>
        <a:xfrm rot="13203146">
          <a:off x="2707427" y="1527763"/>
          <a:ext cx="630603" cy="12854"/>
        </a:xfrm>
        <a:custGeom>
          <a:avLst/>
          <a:gdLst/>
          <a:ahLst/>
          <a:cxnLst/>
          <a:rect l="0" t="0" r="0" b="0"/>
          <a:pathLst>
            <a:path>
              <a:moveTo>
                <a:pt x="0" y="6427"/>
              </a:moveTo>
              <a:lnTo>
                <a:pt x="630603" y="642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06964" y="1518425"/>
        <a:ext cx="31530" cy="31530"/>
      </dsp:txXfrm>
    </dsp:sp>
    <dsp:sp modelId="{5B5BD8E4-C7F1-C04A-AA1A-D6D29D2A251E}">
      <dsp:nvSpPr>
        <dsp:cNvPr id="0" name=""/>
        <dsp:cNvSpPr/>
      </dsp:nvSpPr>
      <dsp:spPr>
        <a:xfrm>
          <a:off x="1302005" y="961455"/>
          <a:ext cx="1479374" cy="739684"/>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n w="3175" cmpd="sng">
                <a:solidFill>
                  <a:srgbClr val="FFFFFF"/>
                </a:solidFill>
              </a:ln>
              <a:solidFill>
                <a:srgbClr val="3C3C3B"/>
              </a:solidFill>
            </a:rPr>
            <a:t>Payload Physics (LANL, LLNL)</a:t>
          </a:r>
        </a:p>
      </dsp:txBody>
      <dsp:txXfrm>
        <a:off x="1323670" y="983120"/>
        <a:ext cx="1436044" cy="696354"/>
      </dsp:txXfrm>
    </dsp:sp>
    <dsp:sp modelId="{231CBA2E-237B-5C49-9585-C34A4505CD05}">
      <dsp:nvSpPr>
        <dsp:cNvPr id="0" name=""/>
        <dsp:cNvSpPr/>
      </dsp:nvSpPr>
      <dsp:spPr>
        <a:xfrm rot="7686847">
          <a:off x="2631708" y="2038305"/>
          <a:ext cx="782041" cy="12854"/>
        </a:xfrm>
        <a:custGeom>
          <a:avLst/>
          <a:gdLst/>
          <a:ahLst/>
          <a:cxnLst/>
          <a:rect l="0" t="0" r="0" b="0"/>
          <a:pathLst>
            <a:path>
              <a:moveTo>
                <a:pt x="0" y="6427"/>
              </a:moveTo>
              <a:lnTo>
                <a:pt x="782041" y="642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03178" y="2025181"/>
        <a:ext cx="39102" cy="39102"/>
      </dsp:txXfrm>
    </dsp:sp>
    <dsp:sp modelId="{A5689218-3803-C545-A868-4D45E421B219}">
      <dsp:nvSpPr>
        <dsp:cNvPr id="0" name=""/>
        <dsp:cNvSpPr/>
      </dsp:nvSpPr>
      <dsp:spPr>
        <a:xfrm>
          <a:off x="1302005" y="1982539"/>
          <a:ext cx="1479374" cy="739684"/>
        </a:xfrm>
        <a:prstGeom prst="roundRect">
          <a:avLst>
            <a:gd name="adj" fmla="val 10000"/>
          </a:avLst>
        </a:prstGeom>
        <a:blipFill rotWithShape="1">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n w="3175" cmpd="sng">
                <a:solidFill>
                  <a:srgbClr val="FFFFFF"/>
                </a:solidFill>
              </a:ln>
              <a:solidFill>
                <a:srgbClr val="3C3C3B"/>
              </a:solidFill>
            </a:rPr>
            <a:t>Payload Engineering (SNL)</a:t>
          </a:r>
        </a:p>
      </dsp:txBody>
      <dsp:txXfrm>
        <a:off x="1323670" y="2004204"/>
        <a:ext cx="1436044" cy="696354"/>
      </dsp:txXfrm>
    </dsp:sp>
    <dsp:sp modelId="{1549F6DC-48F4-D84C-A8C7-6C3074D34C3E}">
      <dsp:nvSpPr>
        <dsp:cNvPr id="0" name=""/>
        <dsp:cNvSpPr/>
      </dsp:nvSpPr>
      <dsp:spPr>
        <a:xfrm rot="7480029">
          <a:off x="4713424" y="2948475"/>
          <a:ext cx="1034009" cy="12854"/>
        </a:xfrm>
        <a:custGeom>
          <a:avLst/>
          <a:gdLst/>
          <a:ahLst/>
          <a:cxnLst/>
          <a:rect l="0" t="0" r="0" b="0"/>
          <a:pathLst>
            <a:path>
              <a:moveTo>
                <a:pt x="0" y="6427"/>
              </a:moveTo>
              <a:lnTo>
                <a:pt x="1034009" y="64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04579" y="2929052"/>
        <a:ext cx="51700" cy="51700"/>
      </dsp:txXfrm>
    </dsp:sp>
    <dsp:sp modelId="{85646896-0313-184C-9360-033A688A610D}">
      <dsp:nvSpPr>
        <dsp:cNvPr id="0" name=""/>
        <dsp:cNvSpPr/>
      </dsp:nvSpPr>
      <dsp:spPr>
        <a:xfrm>
          <a:off x="3289079" y="2710443"/>
          <a:ext cx="1647274" cy="1339360"/>
        </a:xfrm>
        <a:prstGeom prst="roundRect">
          <a:avLst>
            <a:gd name="adj" fmla="val 10000"/>
          </a:avLst>
        </a:prstGeom>
        <a:blipFill rotWithShape="0">
          <a:blip xmlns:r="http://schemas.openxmlformats.org/officeDocument/2006/relationships" r:embed="rId5"/>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n w="3175" cmpd="sng">
                <a:solidFill>
                  <a:schemeClr val="bg1"/>
                </a:solidFill>
              </a:ln>
              <a:solidFill>
                <a:srgbClr val="3C3C3B"/>
              </a:solidFill>
            </a:rPr>
            <a:t>Mission Design Lab Reports (MDL)</a:t>
          </a:r>
        </a:p>
      </dsp:txBody>
      <dsp:txXfrm>
        <a:off x="3328308" y="2749672"/>
        <a:ext cx="1568816" cy="1260902"/>
      </dsp:txXfrm>
    </dsp:sp>
    <dsp:sp modelId="{730384B8-C54B-EC45-932F-A6B98331B75D}">
      <dsp:nvSpPr>
        <dsp:cNvPr id="0" name=""/>
        <dsp:cNvSpPr/>
      </dsp:nvSpPr>
      <dsp:spPr>
        <a:xfrm rot="10739305">
          <a:off x="2789328" y="3378108"/>
          <a:ext cx="499790" cy="12854"/>
        </a:xfrm>
        <a:custGeom>
          <a:avLst/>
          <a:gdLst/>
          <a:ahLst/>
          <a:cxnLst/>
          <a:rect l="0" t="0" r="0" b="0"/>
          <a:pathLst>
            <a:path>
              <a:moveTo>
                <a:pt x="0" y="6427"/>
              </a:moveTo>
              <a:lnTo>
                <a:pt x="499790" y="642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26728" y="3372040"/>
        <a:ext cx="24989" cy="24989"/>
      </dsp:txXfrm>
    </dsp:sp>
    <dsp:sp modelId="{68C47DC0-0E6F-264E-891F-14E228F4A1AB}">
      <dsp:nvSpPr>
        <dsp:cNvPr id="0" name=""/>
        <dsp:cNvSpPr/>
      </dsp:nvSpPr>
      <dsp:spPr>
        <a:xfrm>
          <a:off x="1309992" y="3019105"/>
          <a:ext cx="1479374" cy="739684"/>
        </a:xfrm>
        <a:prstGeom prst="roundRect">
          <a:avLst>
            <a:gd name="adj" fmla="val 10000"/>
          </a:avLst>
        </a:prstGeom>
        <a:blipFill rotWithShape="0">
          <a:blip xmlns:r="http://schemas.openxmlformats.org/officeDocument/2006/relationships" r:embed="rId6"/>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n w="3175" cmpd="sng">
                <a:solidFill>
                  <a:srgbClr val="FFFFFF"/>
                </a:solidFill>
              </a:ln>
              <a:solidFill>
                <a:srgbClr val="3C3C3B"/>
              </a:solidFill>
            </a:rPr>
            <a:t>Mission Design (NASA)</a:t>
          </a:r>
        </a:p>
      </dsp:txBody>
      <dsp:txXfrm>
        <a:off x="1331657" y="3040770"/>
        <a:ext cx="1436044" cy="6963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922" tIns="46462" rIns="92922" bIns="46462"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2922" tIns="46462" rIns="92922" bIns="46462" rtlCol="0"/>
          <a:lstStyle>
            <a:lvl1pPr algn="r" fontAlgn="auto">
              <a:spcBef>
                <a:spcPts val="0"/>
              </a:spcBef>
              <a:spcAft>
                <a:spcPts val="0"/>
              </a:spcAft>
              <a:defRPr sz="1200">
                <a:latin typeface="+mn-lt"/>
                <a:cs typeface="+mn-cs"/>
              </a:defRPr>
            </a:lvl1pPr>
          </a:lstStyle>
          <a:p>
            <a:pPr>
              <a:defRPr/>
            </a:pPr>
            <a:fld id="{443A83FC-3FD1-4F62-B15B-DC49F4021100}" type="datetimeFigureOut">
              <a:rPr lang="en-US"/>
              <a:pPr>
                <a:defRPr/>
              </a:pPr>
              <a:t>5/10/18</a:t>
            </a:fld>
            <a:endParaRPr lang="en-US"/>
          </a:p>
        </p:txBody>
      </p:sp>
      <p:sp>
        <p:nvSpPr>
          <p:cNvPr id="4" name="Slide Image Placeholder 3"/>
          <p:cNvSpPr>
            <a:spLocks noGrp="1" noRot="1" noChangeAspect="1"/>
          </p:cNvSpPr>
          <p:nvPr>
            <p:ph type="sldImg" idx="2"/>
          </p:nvPr>
        </p:nvSpPr>
        <p:spPr>
          <a:xfrm>
            <a:off x="1181100" y="695325"/>
            <a:ext cx="4648200" cy="3486150"/>
          </a:xfrm>
          <a:prstGeom prst="rect">
            <a:avLst/>
          </a:prstGeom>
          <a:noFill/>
          <a:ln w="12700">
            <a:solidFill>
              <a:prstClr val="black"/>
            </a:solidFill>
          </a:ln>
        </p:spPr>
        <p:txBody>
          <a:bodyPr vert="horz" lIns="92922" tIns="46462" rIns="92922" bIns="46462" rtlCol="0" anchor="ctr"/>
          <a:lstStyle/>
          <a:p>
            <a:pPr lvl="0"/>
            <a:endParaRPr lang="en-US" noProof="0"/>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922" tIns="46462" rIns="92922" bIns="4646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8"/>
            <a:ext cx="3037840" cy="464820"/>
          </a:xfrm>
          <a:prstGeom prst="rect">
            <a:avLst/>
          </a:prstGeom>
        </p:spPr>
        <p:txBody>
          <a:bodyPr vert="horz" lIns="92922" tIns="46462" rIns="92922" bIns="46462"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8"/>
            <a:ext cx="3037840" cy="464820"/>
          </a:xfrm>
          <a:prstGeom prst="rect">
            <a:avLst/>
          </a:prstGeom>
        </p:spPr>
        <p:txBody>
          <a:bodyPr vert="horz" lIns="92922" tIns="46462" rIns="92922" bIns="46462" rtlCol="0" anchor="b"/>
          <a:lstStyle>
            <a:lvl1pPr algn="r" fontAlgn="auto">
              <a:spcBef>
                <a:spcPts val="0"/>
              </a:spcBef>
              <a:spcAft>
                <a:spcPts val="0"/>
              </a:spcAft>
              <a:defRPr sz="1200">
                <a:latin typeface="+mn-lt"/>
                <a:cs typeface="+mn-cs"/>
              </a:defRPr>
            </a:lvl1pPr>
          </a:lstStyle>
          <a:p>
            <a:pPr>
              <a:defRPr/>
            </a:pPr>
            <a:fld id="{D988085F-5D02-486D-885A-A4E58E19F0B2}" type="slidenum">
              <a:rPr lang="en-US"/>
              <a:pPr>
                <a:defRPr/>
              </a:pPr>
              <a:t>‹#›</a:t>
            </a:fld>
            <a:endParaRPr lang="en-US"/>
          </a:p>
        </p:txBody>
      </p:sp>
    </p:spTree>
    <p:extLst>
      <p:ext uri="{BB962C8B-B14F-4D97-AF65-F5344CB8AC3E}">
        <p14:creationId xmlns:p14="http://schemas.microsoft.com/office/powerpoint/2010/main" val="1580907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Impulse_(physics)" TargetMode="External"/><Relationship Id="rId7" Type="http://schemas.openxmlformats.org/officeDocument/2006/relationships/hyperlink" Target="https://en.wikipedia.org/wiki/Su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Transponder" TargetMode="External"/><Relationship Id="rId5" Type="http://schemas.openxmlformats.org/officeDocument/2006/relationships/hyperlink" Target="https://en.wikipedia.org/wiki/Tidal_force" TargetMode="External"/><Relationship Id="rId4" Type="http://schemas.openxmlformats.org/officeDocument/2006/relationships/hyperlink" Target="https://en.wikipedia.org/wiki/Universal_gravita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The arc of our research</a:t>
            </a:r>
            <a:r>
              <a:rPr lang="en-US" sz="1400" b="1" baseline="0" dirty="0"/>
              <a:t> project over the last almost 3 years </a:t>
            </a:r>
            <a:r>
              <a:rPr lang="en-US" sz="1400" b="1" dirty="0"/>
              <a:t>has been to investigate how to deflect a hazardous asteroid by moving its orbital path off an Earth-impacting course</a:t>
            </a:r>
            <a:r>
              <a:rPr lang="en-US" sz="1400" b="1" baseline="0" dirty="0"/>
              <a:t> </a:t>
            </a:r>
            <a:r>
              <a:rPr lang="mr-IN" sz="1400" b="1" baseline="0" dirty="0"/>
              <a:t>–</a:t>
            </a:r>
            <a:r>
              <a:rPr lang="en-US" sz="1400" b="1" baseline="0" dirty="0"/>
              <a:t> this in the short response time regime, where by short time we mean &lt;10 years to impact, and using impulsive techniques</a:t>
            </a:r>
            <a:endParaRPr lang="en-US" sz="1400" b="1" dirty="0"/>
          </a:p>
          <a:p>
            <a:endParaRPr lang="en-US" dirty="0"/>
          </a:p>
          <a:p>
            <a:endParaRPr lang="en-US" dirty="0"/>
          </a:p>
          <a:p>
            <a:endParaRPr lang="en-US" dirty="0"/>
          </a:p>
          <a:p>
            <a:r>
              <a:rPr lang="en-US" dirty="0"/>
              <a:t>Kevin and I were the lead agency executives for this joint DOE/NASA partnership, until I retired from GSFC 4 months ago, and I am now</a:t>
            </a:r>
            <a:r>
              <a:rPr lang="en-US" baseline="0" dirty="0"/>
              <a:t> with USRA in Columbia Maryland. Kevin is still at NNSA HQs in Washington DC</a:t>
            </a:r>
            <a:endParaRPr lang="en-US" dirty="0"/>
          </a:p>
        </p:txBody>
      </p:sp>
      <p:sp>
        <p:nvSpPr>
          <p:cNvPr id="4" name="Slide Number Placeholder 3"/>
          <p:cNvSpPr>
            <a:spLocks noGrp="1"/>
          </p:cNvSpPr>
          <p:nvPr>
            <p:ph type="sldNum" sz="quarter" idx="10"/>
          </p:nvPr>
        </p:nvSpPr>
        <p:spPr/>
        <p:txBody>
          <a:bodyPr/>
          <a:lstStyle/>
          <a:p>
            <a:pPr>
              <a:defRPr/>
            </a:pPr>
            <a:fld id="{7C39EE72-446C-4E89-9D84-E30D697F6F64}" type="slidenum">
              <a:rPr lang="en-US" smtClean="0"/>
              <a:pPr>
                <a:defRPr/>
              </a:pPr>
              <a:t>1</a:t>
            </a:fld>
            <a:endParaRPr lang="en-US"/>
          </a:p>
        </p:txBody>
      </p:sp>
    </p:spTree>
    <p:extLst>
      <p:ext uri="{BB962C8B-B14F-4D97-AF65-F5344CB8AC3E}">
        <p14:creationId xmlns:p14="http://schemas.microsoft.com/office/powerpoint/2010/main" val="90080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chemeClr val="tx1"/>
                </a:solidFill>
              </a:rPr>
              <a:t>Comets are less frequent, but more dangerous targets, in that</a:t>
            </a:r>
            <a:r>
              <a:rPr lang="en-US" sz="1200" b="1" baseline="0" dirty="0">
                <a:solidFill>
                  <a:schemeClr val="tx1"/>
                </a:solidFill>
              </a:rPr>
              <a:t> long period, eccentric comets are typically moving fast and are not bright enough to detect until they are say 1 year out from perihelion, resulting in shorter warning times than are generally available for NEOs.  We need sufficiently energetic interplanetary launch systems available on short call-up. Being able to launch on vehicles like the SLS with higher C3 opens up access to more intercept/rendezvous trajectory options, as their motion around the Sun makes them extremely difficult to reach with s/c..</a:t>
            </a:r>
            <a:endParaRPr lang="en-US" sz="1200" b="1" dirty="0">
              <a:solidFill>
                <a:schemeClr val="tx1"/>
              </a:solidFill>
            </a:endParaRPr>
          </a:p>
          <a:p>
            <a:endParaRPr lang="en-US" dirty="0">
              <a:solidFill>
                <a:schemeClr val="tx1"/>
              </a:solidFill>
            </a:endParaRPr>
          </a:p>
          <a:p>
            <a:r>
              <a:rPr lang="en-US" dirty="0" err="1">
                <a:solidFill>
                  <a:schemeClr val="tx1"/>
                </a:solidFill>
              </a:rPr>
              <a:t>Didymoon</a:t>
            </a:r>
            <a:r>
              <a:rPr lang="en-US" baseline="0" dirty="0">
                <a:solidFill>
                  <a:schemeClr val="tx1"/>
                </a:solidFill>
              </a:rPr>
              <a:t> = </a:t>
            </a:r>
            <a:r>
              <a:rPr lang="en-US" dirty="0">
                <a:solidFill>
                  <a:schemeClr val="tx1"/>
                </a:solidFill>
              </a:rPr>
              <a:t>150 meter diameter object</a:t>
            </a:r>
          </a:p>
          <a:p>
            <a:r>
              <a:rPr lang="en-US" dirty="0">
                <a:solidFill>
                  <a:schemeClr val="tx1"/>
                </a:solidFill>
              </a:rPr>
              <a:t>Likely spherical or oblate spheroid</a:t>
            </a:r>
          </a:p>
          <a:p>
            <a:r>
              <a:rPr lang="en-US" dirty="0">
                <a:solidFill>
                  <a:schemeClr val="tx1"/>
                </a:solidFill>
              </a:rPr>
              <a:t>S Type, like </a:t>
            </a:r>
            <a:r>
              <a:rPr lang="en-US" dirty="0" err="1">
                <a:solidFill>
                  <a:schemeClr val="tx1"/>
                </a:solidFill>
              </a:rPr>
              <a:t>Itakowa</a:t>
            </a:r>
            <a:endParaRPr lang="en-US" dirty="0">
              <a:solidFill>
                <a:schemeClr val="tx1"/>
              </a:solidFill>
            </a:endParaRPr>
          </a:p>
          <a:p>
            <a:r>
              <a:rPr lang="en-US" dirty="0">
                <a:solidFill>
                  <a:schemeClr val="tx1"/>
                </a:solidFill>
              </a:rPr>
              <a:t>Complex spin-orbit coupling of both bodies</a:t>
            </a:r>
          </a:p>
          <a:p>
            <a:r>
              <a:rPr lang="en-US" dirty="0">
                <a:solidFill>
                  <a:schemeClr val="tx1"/>
                </a:solidFill>
              </a:rPr>
              <a:t>Beta is the momentum boost factor; </a:t>
            </a:r>
            <a:r>
              <a:rPr lang="en-US" dirty="0" err="1">
                <a:solidFill>
                  <a:schemeClr val="tx1"/>
                </a:solidFill>
              </a:rPr>
              <a:t>Ppush</a:t>
            </a:r>
            <a:r>
              <a:rPr lang="en-US" dirty="0">
                <a:solidFill>
                  <a:schemeClr val="tx1"/>
                </a:solidFill>
              </a:rPr>
              <a:t> /P impactor</a:t>
            </a:r>
          </a:p>
          <a:p>
            <a:r>
              <a:rPr lang="en-US" b="1" dirty="0">
                <a:solidFill>
                  <a:schemeClr val="tx1"/>
                </a:solidFill>
              </a:rPr>
              <a:t>Supports </a:t>
            </a:r>
            <a:r>
              <a:rPr lang="en-US" sz="1200" b="1" dirty="0">
                <a:solidFill>
                  <a:schemeClr val="tx1"/>
                </a:solidFill>
              </a:rPr>
              <a:t>APL/Double</a:t>
            </a:r>
            <a:r>
              <a:rPr lang="en-US" b="1" dirty="0">
                <a:solidFill>
                  <a:schemeClr val="tx1"/>
                </a:solidFill>
              </a:rPr>
              <a:t> Asteroid Redirection Test (DART) Project with KI model output</a:t>
            </a:r>
          </a:p>
          <a:p>
            <a:r>
              <a:rPr lang="en-US" dirty="0">
                <a:solidFill>
                  <a:schemeClr val="tx1"/>
                </a:solidFill>
              </a:rPr>
              <a:t>When impact is on axis, 2-D modeling suffices</a:t>
            </a:r>
          </a:p>
          <a:p>
            <a:r>
              <a:rPr lang="en-US" dirty="0">
                <a:solidFill>
                  <a:schemeClr val="tx1"/>
                </a:solidFill>
              </a:rPr>
              <a:t>SOB is most likely to be used for a body whose</a:t>
            </a:r>
            <a:r>
              <a:rPr lang="en-US" baseline="0" dirty="0">
                <a:solidFill>
                  <a:schemeClr val="tx1"/>
                </a:solidFill>
              </a:rPr>
              <a:t> </a:t>
            </a:r>
            <a:r>
              <a:rPr lang="en-US" baseline="0" dirty="0" err="1">
                <a:solidFill>
                  <a:schemeClr val="tx1"/>
                </a:solidFill>
              </a:rPr>
              <a:t>competance</a:t>
            </a:r>
            <a:r>
              <a:rPr lang="en-US" baseline="0" dirty="0">
                <a:solidFill>
                  <a:schemeClr val="tx1"/>
                </a:solidFill>
              </a:rPr>
              <a:t> is unknown, or if time between decision and impact is limited. Close bursts deliver momentum more efficiently, while increasing the potential for disruption</a:t>
            </a:r>
          </a:p>
          <a:p>
            <a:r>
              <a:rPr lang="en-US" baseline="0" dirty="0">
                <a:solidFill>
                  <a:schemeClr val="tx1"/>
                </a:solidFill>
              </a:rPr>
              <a:t>Keyhole </a:t>
            </a:r>
            <a:r>
              <a:rPr lang="mr-IN" baseline="0" dirty="0">
                <a:solidFill>
                  <a:schemeClr val="tx1"/>
                </a:solidFill>
              </a:rPr>
              <a:t>–</a:t>
            </a:r>
            <a:r>
              <a:rPr lang="en-US" baseline="0" dirty="0">
                <a:solidFill>
                  <a:schemeClr val="tx1"/>
                </a:solidFill>
              </a:rPr>
              <a:t> locations on close approach leading to a resonant impact at a future close approach</a:t>
            </a:r>
            <a:endParaRPr lang="en-US" dirty="0">
              <a:solidFill>
                <a:schemeClr val="tx1"/>
              </a:solidFill>
            </a:endParaRPr>
          </a:p>
          <a:p>
            <a:endParaRPr lang="en-US" dirty="0">
              <a:solidFill>
                <a:schemeClr val="tx1"/>
              </a:solidFill>
            </a:endParaRPr>
          </a:p>
          <a:p>
            <a:r>
              <a:rPr lang="en-US" dirty="0">
                <a:solidFill>
                  <a:schemeClr val="tx1"/>
                </a:solidFill>
              </a:rPr>
              <a:t>Comet 67P is 3.1 km radius and the smallest KBO ever seen (Pluto is the largest)</a:t>
            </a:r>
          </a:p>
          <a:p>
            <a:r>
              <a:rPr lang="en-US" dirty="0">
                <a:solidFill>
                  <a:schemeClr val="tx1"/>
                </a:solidFill>
              </a:rPr>
              <a:t>Jupiter-like comet (eccentric and inclined)</a:t>
            </a:r>
          </a:p>
          <a:p>
            <a:r>
              <a:rPr lang="en-US" dirty="0">
                <a:solidFill>
                  <a:schemeClr val="tx1"/>
                </a:solidFill>
              </a:rPr>
              <a:t>Density about 0.5 gm/cc </a:t>
            </a:r>
          </a:p>
          <a:p>
            <a:r>
              <a:rPr lang="en-US" dirty="0">
                <a:solidFill>
                  <a:schemeClr val="tx1"/>
                </a:solidFill>
              </a:rPr>
              <a:t>Because strata have been observed, theory is that it was formed by a collision of two halves at about 1 m/sec</a:t>
            </a:r>
          </a:p>
          <a:p>
            <a:endParaRPr lang="en-US" dirty="0">
              <a:solidFill>
                <a:schemeClr val="tx1"/>
              </a:solidFill>
            </a:endParaRPr>
          </a:p>
          <a:p>
            <a:endParaRPr lang="en-US" sz="1200" dirty="0">
              <a:solidFill>
                <a:schemeClr val="tx1"/>
              </a:solidFill>
            </a:endParaRPr>
          </a:p>
          <a:p>
            <a:r>
              <a:rPr lang="en-US" sz="1200" b="1" dirty="0">
                <a:solidFill>
                  <a:schemeClr val="tx1"/>
                </a:solidFill>
              </a:rPr>
              <a:t>Comet 67P is a Jupiter family comet, originally from the Kuiper Belt, with a current orbital period of 6.45 years, a rotation period of 12 hours, and a max heliocentric velocity of 135,000 Km/</a:t>
            </a:r>
            <a:r>
              <a:rPr lang="en-US" sz="1200" b="1" dirty="0" err="1">
                <a:solidFill>
                  <a:schemeClr val="tx1"/>
                </a:solidFill>
              </a:rPr>
              <a:t>hr</a:t>
            </a:r>
            <a:endParaRPr lang="en-US" sz="1200" b="1" dirty="0">
              <a:solidFill>
                <a:schemeClr val="tx1"/>
              </a:solidFill>
            </a:endParaRPr>
          </a:p>
          <a:p>
            <a:endParaRPr lang="en-US" sz="1200" dirty="0">
              <a:solidFill>
                <a:schemeClr val="tx1"/>
              </a:solidFill>
            </a:endParaRPr>
          </a:p>
          <a:p>
            <a:r>
              <a:rPr lang="en-US" sz="1200" b="1" dirty="0">
                <a:solidFill>
                  <a:schemeClr val="tx1"/>
                </a:solidFill>
              </a:rPr>
              <a:t>Size scaled down to 215 x 205 m, and</a:t>
            </a:r>
            <a:r>
              <a:rPr lang="en-US" sz="1200" b="1" baseline="0" dirty="0">
                <a:solidFill>
                  <a:schemeClr val="tx1"/>
                </a:solidFill>
              </a:rPr>
              <a:t> physically model it using comet-like chemistry and physical properties (</a:t>
            </a:r>
            <a:r>
              <a:rPr lang="en-US" sz="1200" b="1" baseline="0" dirty="0" err="1">
                <a:solidFill>
                  <a:schemeClr val="tx1"/>
                </a:solidFill>
              </a:rPr>
              <a:t>eg</a:t>
            </a:r>
            <a:r>
              <a:rPr lang="en-US" sz="1200" b="1" baseline="0" dirty="0">
                <a:solidFill>
                  <a:schemeClr val="tx1"/>
                </a:solidFill>
              </a:rPr>
              <a:t>., bulk density of 0.5 g/cc)</a:t>
            </a:r>
            <a:endParaRPr lang="en-US" sz="1200" b="1" dirty="0">
              <a:solidFill>
                <a:schemeClr val="tx1"/>
              </a:solidFill>
            </a:endParaRPr>
          </a:p>
          <a:p>
            <a:r>
              <a:rPr lang="en-US" sz="1200" b="1" dirty="0">
                <a:solidFill>
                  <a:schemeClr val="tx1"/>
                </a:solidFill>
              </a:rPr>
              <a:t>Concentrate on modeling nuclear deflection/disruption methods</a:t>
            </a:r>
          </a:p>
          <a:p>
            <a:endParaRPr lang="en-US" b="1"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10</a:t>
            </a:fld>
            <a:endParaRPr lang="en-US"/>
          </a:p>
        </p:txBody>
      </p:sp>
    </p:spTree>
    <p:extLst>
      <p:ext uri="{BB962C8B-B14F-4D97-AF65-F5344CB8AC3E}">
        <p14:creationId xmlns:p14="http://schemas.microsoft.com/office/powerpoint/2010/main" val="5536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Comet orbit eccentricity makes rendezvous more difficult, but allows successful deflections with relatively low applied </a:t>
            </a:r>
            <a:r>
              <a:rPr lang="en-US" sz="1600" b="1" dirty="0" err="1"/>
              <a:t>Δv</a:t>
            </a:r>
            <a:r>
              <a:rPr lang="en-US" sz="1600" b="1" dirty="0"/>
              <a:t>, which reduces risk of accidental comet break up </a:t>
            </a:r>
            <a:r>
              <a:rPr lang="en-US" sz="1600" b="0" dirty="0"/>
              <a:t>(</a:t>
            </a:r>
            <a:r>
              <a:rPr lang="en-US" sz="1600" b="0" dirty="0" err="1"/>
              <a:t>Δv</a:t>
            </a:r>
            <a:r>
              <a:rPr lang="en-US" sz="1600" b="0" dirty="0"/>
              <a:t> &lt; ~10% esc. vel.).</a:t>
            </a:r>
            <a:r>
              <a:rPr lang="en-US" sz="1600" b="0" baseline="0" dirty="0"/>
              <a:t> </a:t>
            </a:r>
            <a:r>
              <a:rPr lang="en-US" sz="1600" b="1" dirty="0"/>
              <a:t>Deflection appears equally feasible with a kinetic impactor or standoff nuclear detonation.</a:t>
            </a:r>
            <a:r>
              <a:rPr lang="en-US" sz="1600" b="1" baseline="0" dirty="0"/>
              <a:t> </a:t>
            </a:r>
            <a:r>
              <a:rPr lang="en-US" sz="1600" b="1" dirty="0"/>
              <a:t>We</a:t>
            </a:r>
            <a:r>
              <a:rPr lang="en-US" sz="1600" b="1" baseline="0" dirty="0"/>
              <a:t> have looked at low thrust options for performing a kinetic impact deflection of an object which is on a very eccentric orbit around the sun, and to do so such that the object’s perihelion speed is increased by the kinetic impact. Highly enabling</a:t>
            </a:r>
            <a:endParaRPr lang="en-US" sz="1600"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11</a:t>
            </a:fld>
            <a:endParaRPr lang="en-US"/>
          </a:p>
        </p:txBody>
      </p:sp>
    </p:spTree>
    <p:extLst>
      <p:ext uri="{BB962C8B-B14F-4D97-AF65-F5344CB8AC3E}">
        <p14:creationId xmlns:p14="http://schemas.microsoft.com/office/powerpoint/2010/main" val="1423903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C-T-C began with spherical ball targets because there are subtle differences in the physics within the various codes. For</a:t>
            </a:r>
            <a:r>
              <a:rPr lang="en-US" b="1" baseline="0" dirty="0"/>
              <a:t> example, o</a:t>
            </a:r>
            <a:r>
              <a:rPr lang="en-US" b="1" dirty="0"/>
              <a:t>ne might use Eulerian mechanics while other uses </a:t>
            </a:r>
            <a:r>
              <a:rPr lang="en-US" b="1" dirty="0" err="1"/>
              <a:t>Lagragian</a:t>
            </a:r>
            <a:r>
              <a:rPr lang="en-US" b="1" dirty="0"/>
              <a:t>.</a:t>
            </a:r>
            <a:r>
              <a:rPr lang="en-US" b="1" baseline="0" dirty="0"/>
              <a:t> Differences are also observed in terms of whether they used a mathematical fixed mesh, no mesh, or an adaptive one. Additional differences were noted in how each modeled material strength.</a:t>
            </a:r>
            <a:endParaRPr lang="en-US" b="1"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12</a:t>
            </a:fld>
            <a:endParaRPr lang="en-US"/>
          </a:p>
        </p:txBody>
      </p:sp>
    </p:spTree>
    <p:extLst>
      <p:ext uri="{BB962C8B-B14F-4D97-AF65-F5344CB8AC3E}">
        <p14:creationId xmlns:p14="http://schemas.microsoft.com/office/powerpoint/2010/main" val="206675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NASA</a:t>
            </a:r>
            <a:r>
              <a:rPr lang="en-US" b="1" baseline="0" dirty="0"/>
              <a:t> presents the design reference asteroid. The teams do their own discipline-focused studies to determine a solution to the aspects of the problem that they are responsible for. The results of these focused studies are then harmonized into the Mission Characteristics (MC) document, a short outline of important design priorities and mandatory features. MDL details launch vehicle, trajectories, environments, etc. </a:t>
            </a:r>
            <a:r>
              <a:rPr lang="en-US" b="1" u="sng" baseline="0" dirty="0"/>
              <a:t>FINALLY</a:t>
            </a:r>
            <a:r>
              <a:rPr lang="en-US" b="1" baseline="0" dirty="0"/>
              <a:t>,  harmonized into a detailed, lengthy requirements document called  the Device-to-Target Sequence (DTS). Speaking as an ex-NASA executive, the two cultures do things surprisingly in the same way</a:t>
            </a:r>
          </a:p>
          <a:p>
            <a:r>
              <a:rPr lang="en-US" baseline="0" dirty="0"/>
              <a:t>	</a:t>
            </a:r>
            <a:endParaRPr lang="en-US" dirty="0"/>
          </a:p>
        </p:txBody>
      </p:sp>
      <p:sp>
        <p:nvSpPr>
          <p:cNvPr id="4" name="Date Placeholder 3"/>
          <p:cNvSpPr>
            <a:spLocks noGrp="1"/>
          </p:cNvSpPr>
          <p:nvPr>
            <p:ph type="dt" idx="10"/>
          </p:nvPr>
        </p:nvSpPr>
        <p:spPr/>
        <p:txBody>
          <a:bodyPr/>
          <a:lstStyle/>
          <a:p>
            <a:fld id="{420232FE-02A3-6D41-B422-B15757ACBFED}" type="datetime1">
              <a:rPr lang="en-US" smtClean="0"/>
              <a:t>5/10/18</a:t>
            </a:fld>
            <a:endParaRPr lang="en-US"/>
          </a:p>
        </p:txBody>
      </p:sp>
      <p:sp>
        <p:nvSpPr>
          <p:cNvPr id="5" name="Footer Placeholder 4"/>
          <p:cNvSpPr>
            <a:spLocks noGrp="1"/>
          </p:cNvSpPr>
          <p:nvPr>
            <p:ph type="ftr" sz="quarter" idx="11"/>
          </p:nvPr>
        </p:nvSpPr>
        <p:spPr/>
        <p:txBody>
          <a:bodyPr/>
          <a:lstStyle/>
          <a:p>
            <a:r>
              <a:rPr lang="en-US"/>
              <a:t>Los Alamos National Laboratory</a:t>
            </a:r>
          </a:p>
        </p:txBody>
      </p:sp>
      <p:sp>
        <p:nvSpPr>
          <p:cNvPr id="6" name="Slide Number Placeholder 5"/>
          <p:cNvSpPr>
            <a:spLocks noGrp="1"/>
          </p:cNvSpPr>
          <p:nvPr>
            <p:ph type="sldNum" sz="quarter" idx="12"/>
          </p:nvPr>
        </p:nvSpPr>
        <p:spPr/>
        <p:txBody>
          <a:bodyPr/>
          <a:lstStyle/>
          <a:p>
            <a:fld id="{9B4268CE-33B7-7549-BEF6-7F438D74ABCA}" type="slidenum">
              <a:rPr lang="en-US" smtClean="0"/>
              <a:t>13</a:t>
            </a:fld>
            <a:endParaRPr lang="en-US"/>
          </a:p>
        </p:txBody>
      </p:sp>
    </p:spTree>
    <p:extLst>
      <p:ext uri="{BB962C8B-B14F-4D97-AF65-F5344CB8AC3E}">
        <p14:creationId xmlns:p14="http://schemas.microsoft.com/office/powerpoint/2010/main" val="191140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u="sng" baseline="0" dirty="0"/>
              <a:t>Scenario analysis </a:t>
            </a:r>
            <a:r>
              <a:rPr lang="en-US" b="1" baseline="0" dirty="0"/>
              <a:t>helps determine whether </a:t>
            </a:r>
            <a:r>
              <a:rPr lang="en-US" b="1" baseline="0" dirty="0" err="1"/>
              <a:t>undesireable</a:t>
            </a:r>
            <a:r>
              <a:rPr lang="en-US" b="1" baseline="0" dirty="0"/>
              <a:t> operational impacts arise under particular architecture choices when the system is stressed in complex ways. </a:t>
            </a:r>
            <a:r>
              <a:rPr lang="en-US" b="1" u="sng" baseline="0" dirty="0"/>
              <a:t>Nuclear deflection is insensitive </a:t>
            </a:r>
            <a:r>
              <a:rPr lang="en-US" b="1" baseline="0" dirty="0"/>
              <a:t>to many of the details, so that the amount of push available makes the mitigation action quite robust, and the concern shifts to whether the asteroid is disrupted.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u="sng" dirty="0"/>
              <a:t>Nuclear momentum</a:t>
            </a:r>
            <a:r>
              <a:rPr lang="en-US" b="1" u="sng" baseline="0" dirty="0"/>
              <a:t> delivery approach </a:t>
            </a:r>
            <a:r>
              <a:rPr lang="en-US" b="1" baseline="0" dirty="0"/>
              <a:t>will excel with larger scale or less competent bodies, and in general has certain systems advantages for situations with high degrees of </a:t>
            </a:r>
            <a:r>
              <a:rPr lang="en-US" b="1" baseline="0" dirty="0" err="1"/>
              <a:t>uncertainy</a:t>
            </a:r>
            <a:r>
              <a:rPr lang="en-US" b="1" baseline="0" dirty="0"/>
              <a:t> in the physical parameters. Kinetic methods work in certain instances, such as with smaller scale, more competent bodies. </a:t>
            </a:r>
            <a:endParaRPr lang="en-US" b="1" dirty="0"/>
          </a:p>
          <a:p>
            <a:endParaRPr lang="en-US" dirty="0"/>
          </a:p>
          <a:p>
            <a:endParaRPr lang="en-US" dirty="0"/>
          </a:p>
          <a:p>
            <a:endParaRPr lang="en-US" dirty="0"/>
          </a:p>
          <a:p>
            <a:r>
              <a:rPr lang="en-US" dirty="0"/>
              <a:t>Gravity</a:t>
            </a:r>
            <a:r>
              <a:rPr lang="en-US" baseline="0" dirty="0"/>
              <a:t> tractor and KI success rates improve with earlier detection of potential impactors</a:t>
            </a:r>
          </a:p>
          <a:p>
            <a:endParaRPr lang="en-US" baseline="0" dirty="0"/>
          </a:p>
          <a:p>
            <a:r>
              <a:rPr lang="en-US" baseline="0" dirty="0"/>
              <a:t>Earlier detection will in turn provide more lead time to plan and execute a mission</a:t>
            </a:r>
          </a:p>
          <a:p>
            <a:endParaRPr lang="en-US" baseline="0" dirty="0"/>
          </a:p>
          <a:p>
            <a:r>
              <a:rPr lang="en-US" baseline="0" dirty="0"/>
              <a:t>KI is essentially like trying to shoot one bullet out of the air with a much smaller one.</a:t>
            </a:r>
          </a:p>
          <a:p>
            <a:endParaRPr lang="en-US" baseline="0" dirty="0"/>
          </a:p>
          <a:p>
            <a:r>
              <a:rPr lang="en-US" baseline="0" dirty="0"/>
              <a:t>The gravity tractor idea is more subtle. </a:t>
            </a:r>
            <a:r>
              <a:rPr lang="en-US" sz="1200" b="0" i="0" kern="1200" dirty="0">
                <a:solidFill>
                  <a:schemeClr val="tx1"/>
                </a:solidFill>
                <a:effectLst/>
                <a:latin typeface="+mn-lt"/>
                <a:ea typeface="+mn-ea"/>
                <a:cs typeface="+mn-cs"/>
              </a:rPr>
              <a:t>The gravity tractor method leverages the mass of the spacecraft to impart a gravitational force on the asteroid, slowly altering the asteroid's trajectory.</a:t>
            </a:r>
          </a:p>
          <a:p>
            <a:endParaRPr lang="en-US" baseline="0" dirty="0"/>
          </a:p>
          <a:p>
            <a:r>
              <a:rPr lang="en-US" sz="1200" b="0" i="0" kern="1200" dirty="0">
                <a:solidFill>
                  <a:schemeClr val="tx1"/>
                </a:solidFill>
                <a:effectLst/>
                <a:latin typeface="+mn-lt"/>
                <a:ea typeface="+mn-ea"/>
                <a:cs typeface="+mn-cs"/>
              </a:rPr>
              <a:t>One of the main challenges is how to transmit the </a:t>
            </a:r>
            <a:r>
              <a:rPr lang="en-US" sz="1200" b="0" i="0" u="none" strike="noStrike" kern="1200" dirty="0">
                <a:solidFill>
                  <a:schemeClr val="tx1"/>
                </a:solidFill>
                <a:effectLst/>
                <a:latin typeface="+mn-lt"/>
                <a:ea typeface="+mn-ea"/>
                <a:cs typeface="+mn-cs"/>
                <a:hlinkClick r:id="rId3" tooltip="Impulse (physics)"/>
              </a:rPr>
              <a:t>impulse</a:t>
            </a:r>
            <a:r>
              <a:rPr lang="en-US" sz="1200" b="0" i="0" kern="1200" dirty="0">
                <a:solidFill>
                  <a:schemeClr val="tx1"/>
                </a:solidFill>
                <a:effectLst/>
                <a:latin typeface="+mn-lt"/>
                <a:ea typeface="+mn-ea"/>
                <a:cs typeface="+mn-cs"/>
              </a:rPr>
              <a:t> required (possibly quite large), to an asteroid of unknown mass, composition, and mechanical strength, without shattering it into fragments, some of which might be themselves dangerous to Earth if left in a collision orbit. The gravity tractor solves this problem by gently accelerating the object as a whole over an extended period of time, using the spacecraft's own mass and associated gravitational field to effect the necessary deflecting force. Because of the </a:t>
            </a:r>
            <a:r>
              <a:rPr lang="en-US" sz="1200" b="0" i="0" u="none" strike="noStrike" kern="1200" dirty="0">
                <a:solidFill>
                  <a:schemeClr val="tx1"/>
                </a:solidFill>
                <a:effectLst/>
                <a:latin typeface="+mn-lt"/>
                <a:ea typeface="+mn-ea"/>
                <a:cs typeface="+mn-cs"/>
                <a:hlinkClick r:id="rId4" tooltip="Universal gravitation"/>
              </a:rPr>
              <a:t>universality of gravitation</a:t>
            </a:r>
            <a:r>
              <a:rPr lang="en-US" sz="1200" b="0" i="0" kern="1200" dirty="0">
                <a:solidFill>
                  <a:schemeClr val="tx1"/>
                </a:solidFill>
                <a:effectLst/>
                <a:latin typeface="+mn-lt"/>
                <a:ea typeface="+mn-ea"/>
                <a:cs typeface="+mn-cs"/>
              </a:rPr>
              <a:t>, affecting as it does all mass alike, the asteroid would be accelerated almost uniformly as a whole, with only </a:t>
            </a:r>
            <a:r>
              <a:rPr lang="en-US" sz="1200" b="0" i="0" u="none" strike="noStrike" kern="1200" dirty="0">
                <a:solidFill>
                  <a:schemeClr val="tx1"/>
                </a:solidFill>
                <a:effectLst/>
                <a:latin typeface="+mn-lt"/>
                <a:ea typeface="+mn-ea"/>
                <a:cs typeface="+mn-cs"/>
                <a:hlinkClick r:id="rId5" tooltip="Tidal force"/>
              </a:rPr>
              <a:t>tidal forces</a:t>
            </a:r>
            <a:r>
              <a:rPr lang="en-US" sz="1200" b="0" i="0" kern="1200" dirty="0">
                <a:solidFill>
                  <a:schemeClr val="tx1"/>
                </a:solidFill>
                <a:effectLst/>
                <a:latin typeface="+mn-lt"/>
                <a:ea typeface="+mn-ea"/>
                <a:cs typeface="+mn-cs"/>
              </a:rPr>
              <a:t> (which should be extremely small) causing any stresses to its internal structure.</a:t>
            </a:r>
          </a:p>
          <a:p>
            <a:r>
              <a:rPr lang="en-US" sz="1200" b="0" i="0" kern="1200" dirty="0">
                <a:solidFill>
                  <a:schemeClr val="tx1"/>
                </a:solidFill>
                <a:effectLst/>
                <a:latin typeface="+mn-lt"/>
                <a:ea typeface="+mn-ea"/>
                <a:cs typeface="+mn-cs"/>
              </a:rPr>
              <a:t>A further advantage is that a </a:t>
            </a:r>
            <a:r>
              <a:rPr lang="en-US" sz="1200" b="0" i="0" u="none" strike="noStrike" kern="1200" dirty="0">
                <a:solidFill>
                  <a:schemeClr val="tx1"/>
                </a:solidFill>
                <a:effectLst/>
                <a:latin typeface="+mn-lt"/>
                <a:ea typeface="+mn-ea"/>
                <a:cs typeface="+mn-cs"/>
                <a:hlinkClick r:id="rId6" tooltip="Transponder"/>
              </a:rPr>
              <a:t>transponder</a:t>
            </a:r>
            <a:r>
              <a:rPr lang="en-US" sz="1200" b="0" i="0" kern="1200" dirty="0">
                <a:solidFill>
                  <a:schemeClr val="tx1"/>
                </a:solidFill>
                <a:effectLst/>
                <a:latin typeface="+mn-lt"/>
                <a:ea typeface="+mn-ea"/>
                <a:cs typeface="+mn-cs"/>
              </a:rPr>
              <a:t> on the spacecraft, by continuously monitoring the position and velocity of the tractor/asteroid system, could enable the post-deflection trajectory of the asteroid to be accurately known, ensuring its final placement into a safe orbit.</a:t>
            </a:r>
          </a:p>
          <a:p>
            <a:endParaRPr lang="en-US" baseline="0" dirty="0"/>
          </a:p>
          <a:p>
            <a:endParaRPr lang="en-US" baseline="0" dirty="0"/>
          </a:p>
          <a:p>
            <a:endParaRPr lang="en-US" baseline="0" dirty="0"/>
          </a:p>
          <a:p>
            <a:r>
              <a:rPr lang="en-US" sz="1200" b="0" i="0" kern="1200" dirty="0">
                <a:solidFill>
                  <a:schemeClr val="tx1"/>
                </a:solidFill>
                <a:effectLst/>
                <a:latin typeface="+mn-lt"/>
                <a:ea typeface="+mn-ea"/>
                <a:cs typeface="+mn-cs"/>
              </a:rPr>
              <a:t>all that is required is that the vehicle thrust in a consistent direction relative to the asteroid's trajectory, and that neither the vehicle nor its expelled reaction mass come in direct contact with the asteroid. The tractor spacecraft could either hover near the object being deflected, or orbit it, directing its exhaust perpendicular to the plane of the orbit. The concept has two key advantages: namely that essentially nothing needs to be known about the mechanical composition and structure of the asteroid in advance; and that the relatively small amounts of force used enable extremely precise manipulation and determination of the asteroid's orbit around the </a:t>
            </a:r>
            <a:r>
              <a:rPr lang="en-US" sz="1200" b="0" i="0" u="none" strike="noStrike" kern="1200" dirty="0">
                <a:solidFill>
                  <a:schemeClr val="tx1"/>
                </a:solidFill>
                <a:effectLst/>
                <a:latin typeface="+mn-lt"/>
                <a:ea typeface="+mn-ea"/>
                <a:cs typeface="+mn-cs"/>
                <a:hlinkClick r:id="rId7" tooltip="Sun"/>
              </a:rPr>
              <a:t>sun</a:t>
            </a:r>
            <a:r>
              <a:rPr lang="en-US" sz="1200" b="0" i="0" kern="1200" dirty="0">
                <a:solidFill>
                  <a:schemeClr val="tx1"/>
                </a:solidFill>
                <a:effectLst/>
                <a:latin typeface="+mn-lt"/>
                <a:ea typeface="+mn-ea"/>
                <a:cs typeface="+mn-cs"/>
              </a:rPr>
              <a:t>. Whereas other methods of deflection would require the determination of the asteroid's exact center of mass, and considerable effort might be necessary to halt its spin or rotation, by using the tractor method these considerations are irrelevant.</a:t>
            </a:r>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14</a:t>
            </a:fld>
            <a:endParaRPr lang="en-US"/>
          </a:p>
        </p:txBody>
      </p:sp>
    </p:spTree>
    <p:extLst>
      <p:ext uri="{BB962C8B-B14F-4D97-AF65-F5344CB8AC3E}">
        <p14:creationId xmlns:p14="http://schemas.microsoft.com/office/powerpoint/2010/main" val="1864999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NASA/NNSA joint team is supporting both DAMIEN and</a:t>
            </a:r>
            <a:r>
              <a:rPr lang="en-US" b="1" baseline="0" dirty="0"/>
              <a:t> </a:t>
            </a:r>
            <a:r>
              <a:rPr lang="en-US" b="1" dirty="0"/>
              <a:t>the development of the forthcoming National Near-Earth Object Action Plan.</a:t>
            </a:r>
            <a:r>
              <a:rPr lang="en-US" b="1" baseline="0" dirty="0"/>
              <a:t> </a:t>
            </a:r>
            <a:r>
              <a:rPr lang="en-US" b="1" dirty="0"/>
              <a:t>This DAMIEN</a:t>
            </a:r>
            <a:r>
              <a:rPr lang="en-US" b="1" baseline="0" dirty="0"/>
              <a:t> and associated </a:t>
            </a:r>
            <a:r>
              <a:rPr lang="en-US" b="1" dirty="0"/>
              <a:t>NEO National Preparedness Action Plan effort began as an outgrowth of the National Science &amp; Technology Council and the Committee on Homeland and National Security.</a:t>
            </a:r>
          </a:p>
          <a:p>
            <a:endParaRPr lang="en-US" b="1"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15</a:t>
            </a:fld>
            <a:endParaRPr lang="en-US"/>
          </a:p>
        </p:txBody>
      </p:sp>
    </p:spTree>
    <p:extLst>
      <p:ext uri="{BB962C8B-B14F-4D97-AF65-F5344CB8AC3E}">
        <p14:creationId xmlns:p14="http://schemas.microsoft.com/office/powerpoint/2010/main" val="108992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Our work thus far is based on direct ascent hypervelocity trajectories for delivering the maximum mass or NED to target; suffice it to say, any recon information would go a long way towards increasing the </a:t>
            </a:r>
            <a:r>
              <a:rPr lang="en-US" b="1" dirty="0" err="1"/>
              <a:t>probabillity</a:t>
            </a:r>
            <a:r>
              <a:rPr lang="en-US" b="1" baseline="0" dirty="0"/>
              <a:t> of success for a mitigation mission, given all of the uncertainties involved</a:t>
            </a:r>
            <a:endParaRPr lang="en-US" b="1" dirty="0"/>
          </a:p>
          <a:p>
            <a:endParaRPr lang="en-US" dirty="0"/>
          </a:p>
          <a:p>
            <a:endParaRPr lang="en-US" dirty="0"/>
          </a:p>
          <a:p>
            <a:r>
              <a:rPr lang="en-US" dirty="0"/>
              <a:t>Suggested Key Points:</a:t>
            </a:r>
          </a:p>
          <a:p>
            <a:pPr marL="171450" marR="0" lvl="1" indent="-171450" algn="l" defTabSz="914400" rtl="0" eaLnBrk="0" fontAlgn="base" latinLnBrk="0" hangingPunct="0">
              <a:lnSpc>
                <a:spcPct val="100000"/>
              </a:lnSpc>
              <a:spcBef>
                <a:spcPct val="30000"/>
              </a:spcBef>
              <a:spcAft>
                <a:spcPct val="0"/>
              </a:spcAft>
              <a:buClrTx/>
              <a:buSzTx/>
              <a:buFontTx/>
              <a:buChar char="-"/>
              <a:tabLst/>
              <a:defRPr/>
            </a:pPr>
            <a:r>
              <a:rPr lang="en-US" sz="1400" dirty="0"/>
              <a:t>Delay at 1.6 AU </a:t>
            </a:r>
            <a:r>
              <a:rPr lang="en-US" sz="1400" baseline="0" dirty="0"/>
              <a:t> is about </a:t>
            </a:r>
            <a:r>
              <a:rPr lang="en-US" sz="1400" dirty="0"/>
              <a:t>~13.25 min </a:t>
            </a:r>
          </a:p>
          <a:p>
            <a:pPr marL="171450" marR="0" lvl="1" indent="-171450" algn="l" defTabSz="914400" rtl="0" eaLnBrk="0" fontAlgn="base" latinLnBrk="0" hangingPunct="0">
              <a:lnSpc>
                <a:spcPct val="100000"/>
              </a:lnSpc>
              <a:spcBef>
                <a:spcPct val="30000"/>
              </a:spcBef>
              <a:spcAft>
                <a:spcPct val="0"/>
              </a:spcAft>
              <a:buClrTx/>
              <a:buSzTx/>
              <a:buFontTx/>
              <a:buChar char="-"/>
              <a:tabLst/>
              <a:defRPr/>
            </a:pPr>
            <a:r>
              <a:rPr lang="en-US" sz="1400" dirty="0"/>
              <a:t>Recon missions can either be flybys or rendezvous, with</a:t>
            </a:r>
            <a:r>
              <a:rPr lang="en-US" sz="1400" baseline="0" dirty="0"/>
              <a:t> the latter enabling much more characterization data</a:t>
            </a:r>
          </a:p>
          <a:p>
            <a:pPr marL="171450" marR="0" lvl="1" indent="-171450" algn="l" defTabSz="914400" rtl="0" eaLnBrk="0" fontAlgn="base" latinLnBrk="0" hangingPunct="0">
              <a:lnSpc>
                <a:spcPct val="100000"/>
              </a:lnSpc>
              <a:spcBef>
                <a:spcPct val="30000"/>
              </a:spcBef>
              <a:spcAft>
                <a:spcPct val="0"/>
              </a:spcAft>
              <a:buClrTx/>
              <a:buSzTx/>
              <a:buFontTx/>
              <a:buChar char="-"/>
              <a:tabLst/>
              <a:defRPr/>
            </a:pPr>
            <a:r>
              <a:rPr lang="en-US" sz="1400" baseline="0" dirty="0"/>
              <a:t>Top parameters for recon: mass, density, composition, trajectory, shape</a:t>
            </a:r>
          </a:p>
          <a:p>
            <a:pPr marL="171450" marR="0" lvl="1" indent="-171450" algn="l" defTabSz="914400" rtl="0" eaLnBrk="0" fontAlgn="base" latinLnBrk="0" hangingPunct="0">
              <a:lnSpc>
                <a:spcPct val="100000"/>
              </a:lnSpc>
              <a:spcBef>
                <a:spcPct val="30000"/>
              </a:spcBef>
              <a:spcAft>
                <a:spcPct val="0"/>
              </a:spcAft>
              <a:buClrTx/>
              <a:buSzTx/>
              <a:buFontTx/>
              <a:buChar char="-"/>
              <a:tabLst/>
              <a:defRPr/>
            </a:pPr>
            <a:r>
              <a:rPr lang="en-US" sz="1400" baseline="0" dirty="0"/>
              <a:t>Recon Payload: high spatial resolution imager, high spectral resolution spectrometer, </a:t>
            </a:r>
            <a:r>
              <a:rPr lang="en-US" sz="1400" baseline="0" dirty="0" err="1"/>
              <a:t>bistatic</a:t>
            </a:r>
            <a:r>
              <a:rPr lang="en-US" sz="1400" baseline="0" dirty="0"/>
              <a:t> radar sounder, in situ geotechnical measurements (strength/porosity)</a:t>
            </a:r>
          </a:p>
          <a:p>
            <a:pPr marL="171450" marR="0" lvl="1" indent="-171450" algn="l" defTabSz="914400" rtl="0" eaLnBrk="0" fontAlgn="base" latinLnBrk="0" hangingPunct="0">
              <a:lnSpc>
                <a:spcPct val="100000"/>
              </a:lnSpc>
              <a:spcBef>
                <a:spcPct val="30000"/>
              </a:spcBef>
              <a:spcAft>
                <a:spcPct val="0"/>
              </a:spcAft>
              <a:buClrTx/>
              <a:buSzTx/>
              <a:buFontTx/>
              <a:buChar char="-"/>
              <a:tabLst/>
              <a:defRPr/>
            </a:pPr>
            <a:r>
              <a:rPr lang="en-US" sz="1400" baseline="0" dirty="0"/>
              <a:t>The best ground and space-based observations of Comet 67/P suggested that it should be a solid bi-pyramidal shaped body</a:t>
            </a:r>
            <a:endParaRPr lang="en-US" sz="1400" dirty="0"/>
          </a:p>
          <a:p>
            <a:pPr marL="171450" indent="-171450">
              <a:buFontTx/>
              <a:buChar char="-"/>
            </a:pPr>
            <a:endParaRPr lang="en-US" dirty="0"/>
          </a:p>
          <a:p>
            <a:pPr marL="171450" indent="-171450">
              <a:buFontTx/>
              <a:buChar char="-"/>
            </a:pPr>
            <a:endParaRPr lang="en-US" dirty="0"/>
          </a:p>
          <a:p>
            <a:pPr marL="171450" indent="-171450">
              <a:buFontTx/>
              <a:buChar char="-"/>
            </a:pPr>
            <a:r>
              <a:rPr lang="en-US" dirty="0"/>
              <a:t>Leverages NNSA and NASA team breadth and unique skills in modeling of energy deposition into these objects.  Unique capability in specific NED techniques.</a:t>
            </a:r>
          </a:p>
          <a:p>
            <a:pPr marL="171450" indent="-171450">
              <a:buFontTx/>
              <a:buChar char="-"/>
            </a:pPr>
            <a:r>
              <a:rPr lang="en-US" dirty="0"/>
              <a:t>Broader community is likely to continue to contribute into Kinetic and other techniques such as lasers, Ion repulsive, </a:t>
            </a:r>
            <a:r>
              <a:rPr lang="en-US" dirty="0" err="1"/>
              <a:t>Yarkovsky</a:t>
            </a:r>
            <a:r>
              <a:rPr lang="en-US" dirty="0"/>
              <a:t> effect, etc. while the NNSA / NASA team provides niche analysis and modeling skill set.</a:t>
            </a:r>
          </a:p>
          <a:p>
            <a:pPr marL="171450" indent="-171450">
              <a:buFontTx/>
              <a:buChar char="-"/>
            </a:pPr>
            <a:r>
              <a:rPr lang="en-US" dirty="0"/>
              <a:t>Several mission are already attempting to data within the RECON domain.  These include DART and OSIRIS-</a:t>
            </a:r>
            <a:r>
              <a:rPr lang="en-US" dirty="0" err="1"/>
              <a:t>REx</a:t>
            </a:r>
            <a:r>
              <a:rPr lang="en-US" dirty="0"/>
              <a:t>.  An area not yet fully explored is the combining RECON together with mitigation utilizing nuclear “like” energy deposition mitigation techniques.</a:t>
            </a:r>
          </a:p>
        </p:txBody>
      </p:sp>
      <p:sp>
        <p:nvSpPr>
          <p:cNvPr id="4" name="Slide Number Placeholder 3"/>
          <p:cNvSpPr>
            <a:spLocks noGrp="1"/>
          </p:cNvSpPr>
          <p:nvPr>
            <p:ph type="sldNum" sz="quarter" idx="10"/>
          </p:nvPr>
        </p:nvSpPr>
        <p:spPr/>
        <p:txBody>
          <a:bodyPr/>
          <a:lstStyle/>
          <a:p>
            <a:fld id="{27F1DDE0-6BDF-454B-A4D5-A5DBFEC3EFDB}" type="slidenum">
              <a:rPr lang="en-US" smtClean="0"/>
              <a:t>16</a:t>
            </a:fld>
            <a:endParaRPr lang="en-US" dirty="0"/>
          </a:p>
        </p:txBody>
      </p:sp>
    </p:spTree>
    <p:extLst>
      <p:ext uri="{BB962C8B-B14F-4D97-AF65-F5344CB8AC3E}">
        <p14:creationId xmlns:p14="http://schemas.microsoft.com/office/powerpoint/2010/main" val="157425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In</a:t>
            </a:r>
            <a:r>
              <a:rPr lang="en-US" sz="1200" b="1" kern="1200" baseline="0" dirty="0">
                <a:solidFill>
                  <a:schemeClr val="tx1"/>
                </a:solidFill>
                <a:latin typeface="+mn-lt"/>
                <a:ea typeface="+mn-ea"/>
                <a:cs typeface="+mn-cs"/>
              </a:rPr>
              <a:t> the long run, we need</a:t>
            </a:r>
            <a:r>
              <a:rPr lang="en-US" sz="1200" b="1" kern="1200" dirty="0">
                <a:solidFill>
                  <a:schemeClr val="tx1"/>
                </a:solidFill>
                <a:latin typeface="+mn-lt"/>
                <a:ea typeface="+mn-ea"/>
                <a:cs typeface="+mn-cs"/>
              </a:rPr>
              <a:t> an architecture for facilitating collaborations and integrating capabilities to achieve the most effective, executable options for mitigation.</a:t>
            </a:r>
            <a:r>
              <a:rPr lang="en-US" sz="1200" b="1" kern="1200" baseline="0" dirty="0">
                <a:solidFill>
                  <a:schemeClr val="tx1"/>
                </a:solidFill>
                <a:latin typeface="+mn-lt"/>
                <a:ea typeface="+mn-ea"/>
                <a:cs typeface="+mn-cs"/>
              </a:rPr>
              <a:t> We are d</a:t>
            </a:r>
            <a:r>
              <a:rPr lang="en-US" sz="1200" b="1" kern="1200" dirty="0">
                <a:solidFill>
                  <a:schemeClr val="tx1"/>
                </a:solidFill>
                <a:latin typeface="+mn-lt"/>
                <a:ea typeface="+mn-ea"/>
                <a:cs typeface="+mn-cs"/>
              </a:rPr>
              <a:t>eveloping a cyberinfrastructure for capturing mitigation trades, analyses, model output, risk projections, and mitigation mission design concepts</a:t>
            </a:r>
          </a:p>
          <a:p>
            <a:endParaRPr lang="en-US" sz="1200" kern="1200" dirty="0">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altLang="zh-CN" sz="1800" b="0" i="0" u="none" strike="noStrike" kern="1200" cap="none" spc="0" normalizeH="0" baseline="0" noProof="0" dirty="0">
              <a:ln>
                <a:noFill/>
              </a:ln>
              <a:solidFill>
                <a:prstClr val="black"/>
              </a:solidFill>
              <a:effectLst/>
              <a:uLnTx/>
              <a:uFillTx/>
              <a:latin typeface="Franklin Gothic Book"/>
              <a:ea typeface=""/>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prstClr val="black"/>
                </a:solidFill>
                <a:effectLst/>
                <a:uLnTx/>
                <a:uFillTx/>
                <a:latin typeface="Franklin Gothic Book"/>
                <a:ea typeface=""/>
                <a:cs typeface="+mn-cs"/>
              </a:rPr>
              <a:t>Maintain/Operate an evolving vocabulary list to address the syntax/semantics problem for information discovery</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prstClr val="black"/>
                </a:solidFill>
                <a:effectLst/>
                <a:uLnTx/>
                <a:uFillTx/>
                <a:latin typeface="Franklin Gothic Book"/>
                <a:ea typeface=""/>
                <a:cs typeface="+mn-cs"/>
              </a:rPr>
              <a:t>Develop a knowledge base &amp; search engine for NEO mitigation resources</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prstClr val="black"/>
                </a:solidFill>
                <a:effectLst/>
                <a:uLnTx/>
                <a:uFillTx/>
                <a:latin typeface="Franklin Gothic Book"/>
                <a:ea typeface=""/>
                <a:cs typeface="+mn-cs"/>
              </a:rPr>
              <a:t>Investigate a knowledge reasoning model for potential mitigation by assimilating existing scenarios</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1800" b="0" i="0" u="none" strike="noStrike" kern="1200" cap="none" spc="0" normalizeH="0" baseline="0" noProof="0" dirty="0">
                <a:ln>
                  <a:noFill/>
                </a:ln>
                <a:solidFill>
                  <a:prstClr val="black"/>
                </a:solidFill>
                <a:effectLst/>
                <a:uLnTx/>
                <a:uFillTx/>
                <a:latin typeface="Franklin Gothic Book"/>
                <a:ea typeface=""/>
                <a:cs typeface="+mn-cs"/>
              </a:rPr>
              <a:t>Investigate a 4 dimensional visualization tool based on new datasets and existing tools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By combining big data with high-powered analytics,</a:t>
            </a:r>
            <a:r>
              <a:rPr lang="en-US" sz="1200" kern="1200" baseline="0" dirty="0">
                <a:solidFill>
                  <a:schemeClr val="tx1"/>
                </a:solidFill>
                <a:latin typeface="+mn-lt"/>
                <a:ea typeface="+mn-ea"/>
                <a:cs typeface="+mn-cs"/>
              </a:rPr>
              <a:t> it is possible to </a:t>
            </a:r>
            <a:r>
              <a:rPr lang="en-US" sz="1200" kern="1200" baseline="0" dirty="0" err="1">
                <a:solidFill>
                  <a:schemeClr val="tx1"/>
                </a:solidFill>
                <a:latin typeface="+mn-lt"/>
                <a:ea typeface="+mn-ea"/>
                <a:cs typeface="+mn-cs"/>
              </a:rPr>
              <a:t>recompute</a:t>
            </a:r>
            <a:r>
              <a:rPr lang="en-US" sz="1200" kern="1200" baseline="0" dirty="0">
                <a:solidFill>
                  <a:schemeClr val="tx1"/>
                </a:solidFill>
                <a:latin typeface="+mn-lt"/>
                <a:ea typeface="+mn-ea"/>
                <a:cs typeface="+mn-cs"/>
              </a:rPr>
              <a:t> a risk scenario model in shorter time interval. </a:t>
            </a:r>
            <a:r>
              <a:rPr lang="en-US" sz="1200" kern="1200" baseline="0" dirty="0" err="1">
                <a:solidFill>
                  <a:schemeClr val="tx1"/>
                </a:solidFill>
                <a:latin typeface="+mn-lt"/>
                <a:ea typeface="+mn-ea"/>
                <a:cs typeface="+mn-cs"/>
              </a:rPr>
              <a:t>Perscriptive</a:t>
            </a:r>
            <a:r>
              <a:rPr lang="en-US" sz="1200" kern="1200" baseline="0" dirty="0">
                <a:solidFill>
                  <a:schemeClr val="tx1"/>
                </a:solidFill>
                <a:latin typeface="+mn-lt"/>
                <a:ea typeface="+mn-ea"/>
                <a:cs typeface="+mn-cs"/>
              </a:rPr>
              <a:t> analytics </a:t>
            </a:r>
            <a:r>
              <a:rPr lang="mr-IN" sz="1200" kern="1200" baseline="0" dirty="0">
                <a:solidFill>
                  <a:schemeClr val="tx1"/>
                </a:solidFill>
                <a:latin typeface="+mn-lt"/>
                <a:ea typeface="+mn-ea"/>
                <a:cs typeface="+mn-cs"/>
              </a:rPr>
              <a:t>–</a:t>
            </a:r>
            <a:r>
              <a:rPr lang="en-US" sz="1200" kern="1200" baseline="0" dirty="0">
                <a:solidFill>
                  <a:schemeClr val="tx1"/>
                </a:solidFill>
                <a:latin typeface="+mn-lt"/>
                <a:ea typeface="+mn-ea"/>
                <a:cs typeface="+mn-cs"/>
              </a:rPr>
              <a:t> what to do by providing information on optimal decisions based on future scenarios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17</a:t>
            </a:fld>
            <a:endParaRPr lang="en-US"/>
          </a:p>
        </p:txBody>
      </p:sp>
    </p:spTree>
    <p:extLst>
      <p:ext uri="{BB962C8B-B14F-4D97-AF65-F5344CB8AC3E}">
        <p14:creationId xmlns:p14="http://schemas.microsoft.com/office/powerpoint/2010/main" val="89356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uncertainties in the asteroid response can be thought of as uncertainty in initial conditions. We strive to develop accurate modeling using select problems.</a:t>
            </a:r>
            <a:r>
              <a:rPr lang="en-US" b="1" baseline="0" dirty="0"/>
              <a:t> </a:t>
            </a:r>
            <a:r>
              <a:rPr lang="en-US" b="1" dirty="0"/>
              <a:t>We then apply</a:t>
            </a:r>
            <a:r>
              <a:rPr lang="en-US" b="1" baseline="0" dirty="0"/>
              <a:t> these models to scenarios that span the anticipated range of possibilities, and look for similarities and differences in the results. Sensitivities to parameter variations can then be explored. Combining an understanding of the potential parameter ranges with the sensitivities provides an understanding of the parameters that dominate the overall modeling uncertainty. If </a:t>
            </a:r>
            <a:r>
              <a:rPr lang="en-US" b="1" baseline="0" dirty="0" err="1"/>
              <a:t>overal</a:t>
            </a:r>
            <a:r>
              <a:rPr lang="en-US" b="1" baseline="0" dirty="0"/>
              <a:t> </a:t>
            </a:r>
            <a:r>
              <a:rPr lang="en-US" b="1" baseline="0" dirty="0" err="1"/>
              <a:t>lrisk</a:t>
            </a:r>
            <a:r>
              <a:rPr lang="en-US" b="1" baseline="0" dirty="0"/>
              <a:t> estimates are desired, then the info can be used as input to a PRA type tool</a:t>
            </a:r>
            <a:endParaRPr lang="en-US" b="1"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18</a:t>
            </a:fld>
            <a:endParaRPr lang="en-US"/>
          </a:p>
        </p:txBody>
      </p:sp>
    </p:spTree>
    <p:extLst>
      <p:ext uri="{BB962C8B-B14F-4D97-AF65-F5344CB8AC3E}">
        <p14:creationId xmlns:p14="http://schemas.microsoft.com/office/powerpoint/2010/main" val="1113320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6B4894-6194-4041-946C-06E060A53010}" type="slidenum">
              <a:rPr lang="en-US" smtClean="0"/>
              <a:t>19</a:t>
            </a:fld>
            <a:endParaRPr lang="en-US" dirty="0"/>
          </a:p>
        </p:txBody>
      </p:sp>
      <p:sp>
        <p:nvSpPr>
          <p:cNvPr id="5" name="Date Placeholder 4"/>
          <p:cNvSpPr>
            <a:spLocks noGrp="1"/>
          </p:cNvSpPr>
          <p:nvPr>
            <p:ph type="dt" idx="11"/>
          </p:nvPr>
        </p:nvSpPr>
        <p:spPr/>
        <p:txBody>
          <a:bodyPr/>
          <a:lstStyle/>
          <a:p>
            <a:fld id="{94ECD0C1-43AF-46EA-97EE-389CE97840CB}" type="datetime1">
              <a:rPr lang="en-US" smtClean="0"/>
              <a:t>5/10/18</a:t>
            </a:fld>
            <a:endParaRPr lang="en-US" dirty="0"/>
          </a:p>
        </p:txBody>
      </p:sp>
    </p:spTree>
    <p:extLst>
      <p:ext uri="{BB962C8B-B14F-4D97-AF65-F5344CB8AC3E}">
        <p14:creationId xmlns:p14="http://schemas.microsoft.com/office/powerpoint/2010/main" val="177767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This talk will discuss the scenario-based systems engineering methodology employed. I am really just checking in and giving you an update as to where we are with our study. </a:t>
            </a:r>
            <a:endParaRPr lang="en-US" b="1"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2</a:t>
            </a:fld>
            <a:endParaRPr lang="en-US"/>
          </a:p>
        </p:txBody>
      </p:sp>
    </p:spTree>
    <p:extLst>
      <p:ext uri="{BB962C8B-B14F-4D97-AF65-F5344CB8AC3E}">
        <p14:creationId xmlns:p14="http://schemas.microsoft.com/office/powerpoint/2010/main" val="77722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21</a:t>
            </a:fld>
            <a:endParaRPr lang="en-US"/>
          </a:p>
        </p:txBody>
      </p:sp>
    </p:spTree>
    <p:extLst>
      <p:ext uri="{BB962C8B-B14F-4D97-AF65-F5344CB8AC3E}">
        <p14:creationId xmlns:p14="http://schemas.microsoft.com/office/powerpoint/2010/main" val="33157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is a blend of </a:t>
            </a:r>
            <a:r>
              <a:rPr lang="en-US" b="1" dirty="0"/>
              <a:t>2</a:t>
            </a:r>
            <a:r>
              <a:rPr lang="en-US" b="1" baseline="0" dirty="0"/>
              <a:t> DOE </a:t>
            </a:r>
            <a:r>
              <a:rPr lang="en-US" b="1" dirty="0"/>
              <a:t>nuclear labs</a:t>
            </a:r>
            <a:r>
              <a:rPr lang="en-US" dirty="0"/>
              <a:t>, where scientists</a:t>
            </a:r>
            <a:r>
              <a:rPr lang="en-US" baseline="0" dirty="0"/>
              <a:t> </a:t>
            </a:r>
            <a:r>
              <a:rPr lang="en-US" b="1" dirty="0"/>
              <a:t>specialize in the modeling of high pressure shock-dissipation</a:t>
            </a:r>
            <a:r>
              <a:rPr lang="en-US" b="1" baseline="0" dirty="0"/>
              <a:t> of</a:t>
            </a:r>
            <a:r>
              <a:rPr lang="en-US" b="1" dirty="0"/>
              <a:t> highly porous matter;</a:t>
            </a:r>
            <a:r>
              <a:rPr lang="en-US" b="1" baseline="0" dirty="0"/>
              <a:t> </a:t>
            </a:r>
            <a:r>
              <a:rPr lang="en-US" b="1" dirty="0"/>
              <a:t> NASA  </a:t>
            </a:r>
            <a:r>
              <a:rPr lang="en-US" dirty="0"/>
              <a:t>interplanetary space mission designers, </a:t>
            </a:r>
            <a:r>
              <a:rPr lang="en-US" b="1" dirty="0"/>
              <a:t>nuclear</a:t>
            </a:r>
            <a:r>
              <a:rPr lang="en-US" b="1" baseline="0" dirty="0"/>
              <a:t> payload </a:t>
            </a:r>
            <a:r>
              <a:rPr lang="en-US" baseline="0" dirty="0"/>
              <a:t>engineers, </a:t>
            </a:r>
            <a:r>
              <a:rPr lang="en-US" b="1" baseline="0" dirty="0"/>
              <a:t>big data </a:t>
            </a:r>
            <a:r>
              <a:rPr lang="en-US" baseline="0" dirty="0"/>
              <a:t>computer scientists, and of course the </a:t>
            </a:r>
            <a:r>
              <a:rPr lang="en-US" b="1" baseline="0" dirty="0"/>
              <a:t>Managers</a:t>
            </a:r>
            <a:r>
              <a:rPr lang="en-US" baseline="0" dirty="0"/>
              <a:t>.</a:t>
            </a:r>
          </a:p>
          <a:p>
            <a:endParaRPr lang="en-US" baseline="0" dirty="0"/>
          </a:p>
          <a:p>
            <a:endParaRPr lang="en-US" dirty="0"/>
          </a:p>
          <a:p>
            <a:endParaRPr lang="en-US" dirty="0"/>
          </a:p>
          <a:p>
            <a:r>
              <a:rPr lang="en-US" dirty="0"/>
              <a:t>high pressure shock-dissipation</a:t>
            </a:r>
            <a:r>
              <a:rPr lang="en-US" baseline="0" dirty="0"/>
              <a:t> of</a:t>
            </a:r>
            <a:r>
              <a:rPr lang="en-US" dirty="0"/>
              <a:t> highly porous matter is biggest uncertainty</a:t>
            </a:r>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3</a:t>
            </a:fld>
            <a:endParaRPr lang="en-US"/>
          </a:p>
        </p:txBody>
      </p:sp>
    </p:spTree>
    <p:extLst>
      <p:ext uri="{BB962C8B-B14F-4D97-AF65-F5344CB8AC3E}">
        <p14:creationId xmlns:p14="http://schemas.microsoft.com/office/powerpoint/2010/main" val="1705734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Plans,</a:t>
            </a:r>
            <a:r>
              <a:rPr lang="en-US" b="1" baseline="0" dirty="0"/>
              <a:t> techniques, and procedures for executing planetary defense against incoming NEOs for which the available response time is short is an important component of the overall US preparedness strategy. It is particularly important to be prepared to handle NEOs with diameters between about 50 m and 300 m, as well as comets of various sizes.</a:t>
            </a:r>
          </a:p>
          <a:p>
            <a:endParaRPr lang="en-US" b="1" baseline="0" dirty="0"/>
          </a:p>
          <a:p>
            <a:r>
              <a:rPr lang="en-US" b="1" baseline="0" dirty="0"/>
              <a:t>Our focus is on impulsive mitigation solutions for medium scale, short warning time scenarios, as well as for longer term</a:t>
            </a:r>
          </a:p>
          <a:p>
            <a:endParaRPr lang="en-US" baseline="0" dirty="0"/>
          </a:p>
          <a:p>
            <a:endParaRPr lang="en-US" b="0" baseline="0" dirty="0"/>
          </a:p>
          <a:p>
            <a:r>
              <a:rPr lang="en-US" b="0" baseline="0" dirty="0" err="1"/>
              <a:t>Hydrocodes</a:t>
            </a:r>
            <a:r>
              <a:rPr lang="en-US" baseline="0" dirty="0"/>
              <a:t>: solving the elastic plastic conservation equations associated with a model of brittle failure to account for the fracture of the solid material</a:t>
            </a:r>
          </a:p>
          <a:p>
            <a:endParaRPr lang="en-US" baseline="0" dirty="0"/>
          </a:p>
          <a:p>
            <a:r>
              <a:rPr lang="en-US" b="0" baseline="0" dirty="0"/>
              <a:t>Supercomputers</a:t>
            </a:r>
            <a:r>
              <a:rPr lang="en-US" b="1" baseline="0" dirty="0"/>
              <a:t>:</a:t>
            </a:r>
            <a:r>
              <a:rPr lang="en-US" baseline="0" dirty="0"/>
              <a:t> Cielo at LANL and Sequoia at LLNL</a:t>
            </a:r>
          </a:p>
          <a:p>
            <a:endParaRPr lang="en-US" baseline="0" dirty="0"/>
          </a:p>
          <a:p>
            <a:r>
              <a:rPr lang="en-US" baseline="0" dirty="0"/>
              <a:t>Trident EOS and opacity experiments on meteoric materials</a:t>
            </a:r>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4</a:t>
            </a:fld>
            <a:endParaRPr lang="en-US"/>
          </a:p>
        </p:txBody>
      </p:sp>
    </p:spTree>
    <p:extLst>
      <p:ext uri="{BB962C8B-B14F-4D97-AF65-F5344CB8AC3E}">
        <p14:creationId xmlns:p14="http://schemas.microsoft.com/office/powerpoint/2010/main" val="306889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u="sng" dirty="0">
                <a:latin typeface="+mn-lt"/>
              </a:rPr>
              <a:t>For context</a:t>
            </a:r>
            <a:r>
              <a:rPr lang="en-US" sz="1600" b="1" dirty="0">
                <a:latin typeface="+mn-lt"/>
              </a:rPr>
              <a:t>, here we see the PDCO LEGACY program </a:t>
            </a:r>
            <a:r>
              <a:rPr lang="mr-IN" sz="1600" b="1" dirty="0">
                <a:latin typeface="+mn-lt"/>
              </a:rPr>
              <a:t>–</a:t>
            </a:r>
            <a:r>
              <a:rPr lang="en-US" sz="1600" b="1" dirty="0">
                <a:latin typeface="+mn-lt"/>
              </a:rPr>
              <a:t> </a:t>
            </a:r>
            <a:r>
              <a:rPr lang="en-US" sz="1600" b="1" dirty="0" err="1">
                <a:latin typeface="+mn-lt"/>
              </a:rPr>
              <a:t>InterAgency</a:t>
            </a:r>
            <a:r>
              <a:rPr lang="en-US" sz="1600" b="1" dirty="0">
                <a:latin typeface="+mn-lt"/>
              </a:rPr>
              <a:t> &amp; Emergency Response</a:t>
            </a:r>
            <a:r>
              <a:rPr lang="en-US" sz="1600" b="1" baseline="0" dirty="0">
                <a:latin typeface="+mn-lt"/>
              </a:rPr>
              <a:t> </a:t>
            </a:r>
            <a:r>
              <a:rPr lang="mr-IN" sz="1600" b="1" baseline="0" dirty="0">
                <a:latin typeface="+mn-lt"/>
              </a:rPr>
              <a:t>–</a:t>
            </a:r>
            <a:r>
              <a:rPr lang="en-US" sz="1600" b="1" baseline="0" dirty="0">
                <a:latin typeface="+mn-lt"/>
              </a:rPr>
              <a:t> Mitigation Research</a:t>
            </a:r>
            <a:endParaRPr lang="en-US" sz="1600" b="1" dirty="0">
              <a:latin typeface="+mn-lt"/>
            </a:endParaRPr>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5</a:t>
            </a:fld>
            <a:endParaRPr lang="en-US"/>
          </a:p>
        </p:txBody>
      </p:sp>
    </p:spTree>
    <p:extLst>
      <p:ext uri="{BB962C8B-B14F-4D97-AF65-F5344CB8AC3E}">
        <p14:creationId xmlns:p14="http://schemas.microsoft.com/office/powerpoint/2010/main" val="1392272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Our</a:t>
            </a:r>
            <a:r>
              <a:rPr lang="en-US" sz="1600" b="1" baseline="0" dirty="0"/>
              <a:t> e</a:t>
            </a:r>
            <a:r>
              <a:rPr lang="en-US" sz="1600" b="1" dirty="0"/>
              <a:t>mphasis is on shortening the timeline of response, so as not to obviate the kinetic impactor option. </a:t>
            </a:r>
          </a:p>
          <a:p>
            <a:endParaRPr lang="en-US" sz="1600" b="1" dirty="0"/>
          </a:p>
          <a:p>
            <a:r>
              <a:rPr lang="en-US" sz="1600" b="1" dirty="0"/>
              <a:t>We mostly considered hypervelocity</a:t>
            </a:r>
            <a:r>
              <a:rPr lang="en-US" sz="1600" b="1" baseline="0" dirty="0"/>
              <a:t> NEO intercept speeds</a:t>
            </a:r>
            <a:r>
              <a:rPr lang="en-US" baseline="0" dirty="0"/>
              <a:t>. </a:t>
            </a:r>
            <a:r>
              <a:rPr lang="en-US" b="1" dirty="0"/>
              <a:t>Note that launch lead time is not the same as warning time, because some amount of</a:t>
            </a:r>
            <a:r>
              <a:rPr lang="en-US" b="1" baseline="0" dirty="0"/>
              <a:t> time will elapse between when the threatening asteroid is discovered and when we would be ready to launch a spacecraft, as can be seen in the left hand portion of the timeline. Hence the title of our research is the “short response time regime” </a:t>
            </a:r>
          </a:p>
          <a:p>
            <a:endParaRPr lang="en-US" baseline="0" dirty="0"/>
          </a:p>
          <a:p>
            <a:r>
              <a:rPr lang="en-US" baseline="0" dirty="0"/>
              <a:t>Time of flight was constrained to be 1500 days</a:t>
            </a:r>
          </a:p>
          <a:p>
            <a:endParaRPr lang="en-US" baseline="0" dirty="0"/>
          </a:p>
          <a:p>
            <a:r>
              <a:rPr lang="en-US" baseline="0" dirty="0"/>
              <a:t>The yellow band of available deflection times is dictated by several things, such as Earth departure date, flight time, solar phase angle, maximum distance from the sun, intercept speeds needed, etc.</a:t>
            </a:r>
          </a:p>
          <a:p>
            <a:endParaRPr lang="en-US" baseline="0" dirty="0"/>
          </a:p>
          <a:p>
            <a:r>
              <a:rPr lang="en-US" baseline="0" dirty="0"/>
              <a:t>For a 10 </a:t>
            </a:r>
            <a:r>
              <a:rPr lang="en-US" baseline="0" dirty="0" err="1"/>
              <a:t>yr</a:t>
            </a:r>
            <a:r>
              <a:rPr lang="en-US" baseline="0" dirty="0"/>
              <a:t> launch lead time, we found 29 SLS Block 1 with </a:t>
            </a:r>
            <a:r>
              <a:rPr lang="en-US" baseline="0" dirty="0" err="1"/>
              <a:t>iCPS</a:t>
            </a:r>
            <a:r>
              <a:rPr lang="en-US" baseline="0" dirty="0"/>
              <a:t> launch vehicles are required to deflect </a:t>
            </a:r>
            <a:r>
              <a:rPr lang="en-US" baseline="0" dirty="0" err="1"/>
              <a:t>Bennu</a:t>
            </a:r>
            <a:r>
              <a:rPr lang="en-US" baseline="0" dirty="0"/>
              <a:t> by 1.4 Earth radii. Somewhat fewer launches are needed for the 25 year lead time. We used beta equals one in this case.</a:t>
            </a:r>
          </a:p>
          <a:p>
            <a:endParaRPr lang="en-US" baseline="0" dirty="0"/>
          </a:p>
          <a:p>
            <a:r>
              <a:rPr lang="en-US" baseline="0" dirty="0"/>
              <a:t>Changing beta from 1 to 2.5 has a nearly linear effect on the required # of launches.</a:t>
            </a:r>
          </a:p>
          <a:p>
            <a:endParaRPr lang="en-US" baseline="0" dirty="0"/>
          </a:p>
          <a:p>
            <a:r>
              <a:rPr lang="en-US" baseline="0" dirty="0"/>
              <a:t>We found that for a single HAMMER and beta =1, HAMMER in KI mode can adequately deflect a NEO up to 123 m in diameter by 1/4</a:t>
            </a:r>
            <a:r>
              <a:rPr lang="en-US" baseline="30000" dirty="0"/>
              <a:t>th</a:t>
            </a:r>
            <a:r>
              <a:rPr lang="en-US" baseline="0" dirty="0"/>
              <a:t> ER</a:t>
            </a:r>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6</a:t>
            </a:fld>
            <a:endParaRPr lang="en-US"/>
          </a:p>
        </p:txBody>
      </p:sp>
    </p:spTree>
    <p:extLst>
      <p:ext uri="{BB962C8B-B14F-4D97-AF65-F5344CB8AC3E}">
        <p14:creationId xmlns:p14="http://schemas.microsoft.com/office/powerpoint/2010/main" val="158448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Scenario analysis</a:t>
            </a:r>
            <a:r>
              <a:rPr lang="en-US" sz="1600" b="1" dirty="0"/>
              <a:t>, associated impact modeling, and space mission</a:t>
            </a:r>
            <a:r>
              <a:rPr lang="en-US" sz="1600" b="1" baseline="0" dirty="0"/>
              <a:t> planning illuminate the details of a particular NEO mitigation approach for the short warning/response time regime, and inform decision-makers as to whether kinetic or nuclear momentum delivery systems should be employed to deflect the body</a:t>
            </a:r>
          </a:p>
          <a:p>
            <a:endParaRPr lang="en-US" baseline="0" dirty="0"/>
          </a:p>
          <a:p>
            <a:endParaRPr lang="en-US" baseline="0" dirty="0"/>
          </a:p>
          <a:p>
            <a:r>
              <a:rPr lang="en-US" b="1" baseline="0" dirty="0"/>
              <a:t>1999 RQ 36 is a roughly spherical, 500 meter B-type carbonaceous asteroid with a one in 2700 chance of impact in the late 22</a:t>
            </a:r>
            <a:r>
              <a:rPr lang="en-US" b="1" baseline="30000" dirty="0"/>
              <a:t>nd</a:t>
            </a:r>
            <a:r>
              <a:rPr lang="en-US" b="1" baseline="0" dirty="0"/>
              <a:t> century. </a:t>
            </a:r>
            <a:r>
              <a:rPr lang="en-US" b="0" baseline="0" dirty="0"/>
              <a:t>Being well-studied using remote sensing, it is also the target of the OSIRIS Rex mission, and this returning spacecraft will thus provide in situ data on the object for comparison with what we gleaned remotely early in the next decade. While there is no immediate concern, the impact energy of a collision with </a:t>
            </a:r>
            <a:r>
              <a:rPr lang="en-US" b="0" baseline="0" dirty="0" err="1"/>
              <a:t>Bennu</a:t>
            </a:r>
            <a:r>
              <a:rPr lang="en-US" b="0" baseline="0" dirty="0"/>
              <a:t> is approaching 1.5 GT, suggesting an interesting study from this perspective as well as the fact that the equatorial gravity is down by a factor of ¼, making it an interesting case for a 3D push</a:t>
            </a:r>
          </a:p>
          <a:p>
            <a:endParaRPr lang="en-US" b="0" baseline="0" dirty="0"/>
          </a:p>
          <a:p>
            <a:r>
              <a:rPr lang="en-US" b="0" baseline="0" dirty="0"/>
              <a:t>Regional scale object</a:t>
            </a:r>
            <a:endParaRPr lang="en-US" b="1" baseline="0" dirty="0"/>
          </a:p>
          <a:p>
            <a:endParaRPr lang="en-US" b="1" baseline="0" dirty="0"/>
          </a:p>
          <a:p>
            <a:r>
              <a:rPr lang="en-US" b="1" baseline="0" dirty="0"/>
              <a:t>The graphic </a:t>
            </a:r>
            <a:r>
              <a:rPr lang="en-US" b="0" baseline="0" dirty="0"/>
              <a:t>is a collage only</a:t>
            </a:r>
          </a:p>
          <a:p>
            <a:endParaRPr lang="en-US" b="0" baseline="0" dirty="0"/>
          </a:p>
          <a:p>
            <a:r>
              <a:rPr lang="en-US" b="1" baseline="0" dirty="0"/>
              <a:t>At left</a:t>
            </a:r>
            <a:r>
              <a:rPr lang="en-US" b="0" baseline="0" dirty="0"/>
              <a:t>, log of the specific energy deposited in the 3D </a:t>
            </a:r>
            <a:r>
              <a:rPr lang="en-US" b="0" baseline="0" dirty="0" err="1"/>
              <a:t>Bennu</a:t>
            </a:r>
            <a:r>
              <a:rPr lang="en-US" b="0" baseline="0" dirty="0"/>
              <a:t> surface. Ablation creates thrust from the expelled mass. In this instance, we sourced the energy along the equatorial region. Notice the shock wave propagating thru the body</a:t>
            </a:r>
          </a:p>
          <a:p>
            <a:endParaRPr lang="en-US" b="0" baseline="0" dirty="0"/>
          </a:p>
          <a:p>
            <a:r>
              <a:rPr lang="en-US" b="0" baseline="0" dirty="0"/>
              <a:t>The middle graphic is the result of the </a:t>
            </a:r>
            <a:r>
              <a:rPr lang="en-US" b="0" baseline="0" dirty="0" err="1"/>
              <a:t>astrodynamnicist</a:t>
            </a:r>
            <a:r>
              <a:rPr lang="en-US" b="0" baseline="0" dirty="0"/>
              <a:t> tweaking the orbit of </a:t>
            </a:r>
            <a:r>
              <a:rPr lang="en-US" b="0" baseline="0" dirty="0" err="1"/>
              <a:t>Bennu</a:t>
            </a:r>
            <a:r>
              <a:rPr lang="en-US" b="0" baseline="0" dirty="0"/>
              <a:t> (modifying the JPL Horizon System-generated ephemeris) so that it is fictitiously Earth impacting  on Jan 10th, 2025</a:t>
            </a:r>
          </a:p>
          <a:p>
            <a:endParaRPr lang="en-US" b="0" baseline="0" dirty="0"/>
          </a:p>
          <a:p>
            <a:r>
              <a:rPr lang="en-US" baseline="0" dirty="0"/>
              <a:t>assessment model, similar to Reinhardt et al at Stanford</a:t>
            </a:r>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7</a:t>
            </a:fld>
            <a:endParaRPr lang="en-US"/>
          </a:p>
        </p:txBody>
      </p:sp>
    </p:spTree>
    <p:extLst>
      <p:ext uri="{BB962C8B-B14F-4D97-AF65-F5344CB8AC3E}">
        <p14:creationId xmlns:p14="http://schemas.microsoft.com/office/powerpoint/2010/main" val="87749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HAMMER</a:t>
            </a:r>
            <a:r>
              <a:rPr lang="en-US" dirty="0"/>
              <a:t> </a:t>
            </a:r>
            <a:r>
              <a:rPr lang="en-US" b="1" dirty="0"/>
              <a:t>was designed to max out the payload carrying capability of a Delta 4 Heavy, at around 8 metric</a:t>
            </a:r>
            <a:r>
              <a:rPr lang="en-US" b="1" baseline="0" dirty="0"/>
              <a:t> tons, with a </a:t>
            </a:r>
            <a:r>
              <a:rPr lang="en-US" b="1" baseline="0" dirty="0" err="1"/>
              <a:t>Kton</a:t>
            </a:r>
            <a:r>
              <a:rPr lang="en-US" b="1" baseline="0" dirty="0"/>
              <a:t> </a:t>
            </a:r>
            <a:r>
              <a:rPr lang="en-US" b="1" baseline="0" dirty="0" err="1"/>
              <a:t>pyload</a:t>
            </a:r>
            <a:r>
              <a:rPr lang="en-US" b="1" baseline="0" dirty="0"/>
              <a:t>. It is a threshold device for asteroids approximately 140 m in scale.</a:t>
            </a:r>
          </a:p>
          <a:p>
            <a:endParaRPr lang="en-US" baseline="0" dirty="0"/>
          </a:p>
          <a:p>
            <a:r>
              <a:rPr lang="en-US" b="1" baseline="0" dirty="0"/>
              <a:t>Prioritized Order of Importance for Canonical Parameters</a:t>
            </a:r>
            <a:r>
              <a:rPr lang="en-US" baseline="0" dirty="0"/>
              <a:t>:</a:t>
            </a:r>
          </a:p>
          <a:p>
            <a:r>
              <a:rPr lang="en-US" baseline="0" dirty="0"/>
              <a:t>Orbit, mass, shape (density), strength**, spin, composition, internal structure, porosity</a:t>
            </a:r>
          </a:p>
          <a:p>
            <a:r>
              <a:rPr lang="en-US" baseline="0" dirty="0"/>
              <a:t>** if </a:t>
            </a:r>
            <a:r>
              <a:rPr lang="en-US" baseline="0" dirty="0" err="1"/>
              <a:t>nuc</a:t>
            </a:r>
            <a:r>
              <a:rPr lang="en-US" baseline="0" dirty="0"/>
              <a:t>, then composition ranks higher</a:t>
            </a:r>
            <a:endParaRPr lang="en-US" dirty="0"/>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8</a:t>
            </a:fld>
            <a:endParaRPr lang="en-US"/>
          </a:p>
        </p:txBody>
      </p:sp>
    </p:spTree>
    <p:extLst>
      <p:ext uri="{BB962C8B-B14F-4D97-AF65-F5344CB8AC3E}">
        <p14:creationId xmlns:p14="http://schemas.microsoft.com/office/powerpoint/2010/main" val="95715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Our peer review approach has been twofold: first, dueling nuclear lab models and table top reviews, followed by joint, peer-reviewed publications.</a:t>
            </a:r>
          </a:p>
        </p:txBody>
      </p:sp>
      <p:sp>
        <p:nvSpPr>
          <p:cNvPr id="4" name="Slide Number Placeholder 3"/>
          <p:cNvSpPr>
            <a:spLocks noGrp="1"/>
          </p:cNvSpPr>
          <p:nvPr>
            <p:ph type="sldNum" sz="quarter" idx="10"/>
          </p:nvPr>
        </p:nvSpPr>
        <p:spPr/>
        <p:txBody>
          <a:bodyPr/>
          <a:lstStyle/>
          <a:p>
            <a:pPr>
              <a:defRPr/>
            </a:pPr>
            <a:fld id="{D988085F-5D02-486D-885A-A4E58E19F0B2}" type="slidenum">
              <a:rPr lang="en-US" smtClean="0"/>
              <a:pPr>
                <a:defRPr/>
              </a:pPr>
              <a:t>9</a:t>
            </a:fld>
            <a:endParaRPr lang="en-US"/>
          </a:p>
        </p:txBody>
      </p:sp>
    </p:spTree>
    <p:extLst>
      <p:ext uri="{BB962C8B-B14F-4D97-AF65-F5344CB8AC3E}">
        <p14:creationId xmlns:p14="http://schemas.microsoft.com/office/powerpoint/2010/main" val="617019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7162800"/>
          </a:xfrm>
          <a:prstGeom prst="rect">
            <a:avLst/>
          </a:prstGeom>
        </p:spPr>
      </p:pic>
      <p:sp>
        <p:nvSpPr>
          <p:cNvPr id="6" name="Rectangle 5"/>
          <p:cNvSpPr/>
          <p:nvPr/>
        </p:nvSpPr>
        <p:spPr>
          <a:xfrm>
            <a:off x="0" y="5524500"/>
            <a:ext cx="9144000" cy="114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685800" y="2130425"/>
            <a:ext cx="7772400" cy="1470025"/>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37338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Slide Number Placeholder 13"/>
          <p:cNvSpPr>
            <a:spLocks noGrp="1"/>
          </p:cNvSpPr>
          <p:nvPr>
            <p:ph type="sldNum" sz="quarter" idx="12"/>
          </p:nvPr>
        </p:nvSpPr>
        <p:spPr/>
        <p:txBody>
          <a:bodyPr/>
          <a:lstStyle>
            <a:lvl1pPr>
              <a:defRPr/>
            </a:lvl1pPr>
          </a:lstStyle>
          <a:p>
            <a:pPr>
              <a:defRPr/>
            </a:pPr>
            <a:fld id="{B79CC335-F940-4B95-B524-6FD4CAA4337D}" type="slidenum">
              <a:rPr lang="en-US"/>
              <a:pPr>
                <a:defRPr/>
              </a:pPr>
              <a:t>‹#›</a:t>
            </a:fld>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 y="1143000"/>
            <a:ext cx="2324100" cy="1714500"/>
          </a:xfrm>
          <a:prstGeom prst="rect">
            <a:avLst/>
          </a:prstGeom>
        </p:spPr>
      </p:pic>
    </p:spTree>
    <p:extLst>
      <p:ext uri="{BB962C8B-B14F-4D97-AF65-F5344CB8AC3E}">
        <p14:creationId xmlns:p14="http://schemas.microsoft.com/office/powerpoint/2010/main" val="407238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D479B78F-8CD9-4364-BBB1-3484B1BEA316}" type="slidenum">
              <a:rPr lang="en-US"/>
              <a:pPr>
                <a:defRPr/>
              </a:pPr>
              <a:t>‹#›</a:t>
            </a:fld>
            <a:endParaRPr lang="en-US"/>
          </a:p>
        </p:txBody>
      </p:sp>
    </p:spTree>
    <p:extLst>
      <p:ext uri="{BB962C8B-B14F-4D97-AF65-F5344CB8AC3E}">
        <p14:creationId xmlns:p14="http://schemas.microsoft.com/office/powerpoint/2010/main" val="301545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0D660A35-18EB-46BB-B297-8508E4EFCC7E}" type="slidenum">
              <a:rPr lang="en-US"/>
              <a:pPr>
                <a:defRPr/>
              </a:pPr>
              <a:t>‹#›</a:t>
            </a:fld>
            <a:endParaRPr lang="en-US"/>
          </a:p>
        </p:txBody>
      </p:sp>
    </p:spTree>
    <p:extLst>
      <p:ext uri="{BB962C8B-B14F-4D97-AF65-F5344CB8AC3E}">
        <p14:creationId xmlns:p14="http://schemas.microsoft.com/office/powerpoint/2010/main" val="22648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extLst>
              <a:ext uri="{BEBA8EAE-BF5A-486C-A8C5-ECC9F3942E4B}">
                <a14:imgProps xmlns:a14="http://schemas.microsoft.com/office/drawing/2010/main">
                  <a14:imgLayer r:embed="rId3">
                    <a14:imgEffect>
                      <a14:colorTemperature colorTemp="5375"/>
                    </a14:imgEffect>
                    <a14:imgEffect>
                      <a14:saturation sat="170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31838"/>
          </a:xfrm>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C24C2BBB-C373-4579-B081-65F7A831F3E2}" type="slidenum">
              <a:rPr lang="en-US" smtClean="0"/>
              <a:pPr/>
              <a:t>‹#›</a:t>
            </a:fld>
            <a:endParaRPr lang="en-US"/>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4800" y="76200"/>
            <a:ext cx="685800" cy="506701"/>
          </a:xfrm>
          <a:prstGeom prst="rect">
            <a:avLst/>
          </a:prstGeom>
        </p:spPr>
      </p:pic>
    </p:spTree>
    <p:extLst>
      <p:ext uri="{BB962C8B-B14F-4D97-AF65-F5344CB8AC3E}">
        <p14:creationId xmlns:p14="http://schemas.microsoft.com/office/powerpoint/2010/main" val="3302033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NL 1">
    <p:spTree>
      <p:nvGrpSpPr>
        <p:cNvPr id="1" name=""/>
        <p:cNvGrpSpPr/>
        <p:nvPr/>
      </p:nvGrpSpPr>
      <p:grpSpPr>
        <a:xfrm>
          <a:off x="0" y="0"/>
          <a:ext cx="0" cy="0"/>
          <a:chOff x="0" y="0"/>
          <a:chExt cx="0" cy="0"/>
        </a:xfrm>
      </p:grpSpPr>
      <p:sp>
        <p:nvSpPr>
          <p:cNvPr id="7" name="Rectangle 6"/>
          <p:cNvSpPr/>
          <p:nvPr userDrawn="1"/>
        </p:nvSpPr>
        <p:spPr>
          <a:xfrm>
            <a:off x="0" y="985093"/>
            <a:ext cx="9144000" cy="5507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457200" y="2"/>
            <a:ext cx="8229600" cy="985093"/>
          </a:xfrm>
          <a:prstGeom prst="rect">
            <a:avLst/>
          </a:prstGeom>
        </p:spPr>
        <p:txBody>
          <a:bodyPr anchor="ctr"/>
          <a:lstStyle/>
          <a:p>
            <a:r>
              <a:rPr lang="en-US" dirty="0"/>
              <a:t>Click to edit title</a:t>
            </a:r>
          </a:p>
        </p:txBody>
      </p:sp>
      <p:sp>
        <p:nvSpPr>
          <p:cNvPr id="9" name="Date Placeholder 8"/>
          <p:cNvSpPr>
            <a:spLocks noGrp="1"/>
          </p:cNvSpPr>
          <p:nvPr>
            <p:ph type="dt" sz="half" idx="10"/>
          </p:nvPr>
        </p:nvSpPr>
        <p:spPr>
          <a:xfrm>
            <a:off x="7004050" y="6491818"/>
            <a:ext cx="2133600" cy="366182"/>
          </a:xfrm>
          <a:prstGeom prst="rect">
            <a:avLst/>
          </a:prstGeom>
        </p:spPr>
        <p:txBody>
          <a:bodyPr/>
          <a:lstStyle/>
          <a:p>
            <a:fld id="{3BB050BD-D5D4-004B-87E1-382D8D28594F}" type="datetime1">
              <a:rPr lang="en-US" smtClean="0"/>
              <a:t>5/10/18</a:t>
            </a:fld>
            <a:r>
              <a:rPr lang="en-US"/>
              <a:t>   |   </a:t>
            </a:r>
            <a:fld id="{5D01E7E5-6465-7A46-A26D-BAABC2D34D38}" type="slidenum">
              <a:rPr lang="en-US" smtClean="0"/>
              <a:t>‹#›</a:t>
            </a:fld>
            <a:endParaRPr lang="en-US" dirty="0"/>
          </a:p>
        </p:txBody>
      </p:sp>
      <p:sp>
        <p:nvSpPr>
          <p:cNvPr id="10" name="Footer Placeholder 9"/>
          <p:cNvSpPr>
            <a:spLocks noGrp="1"/>
          </p:cNvSpPr>
          <p:nvPr>
            <p:ph type="ftr" sz="quarter" idx="11"/>
          </p:nvPr>
        </p:nvSpPr>
        <p:spPr/>
        <p:txBody>
          <a:bodyPr/>
          <a:lstStyle/>
          <a:p>
            <a:r>
              <a:rPr lang="en-US"/>
              <a:t>Los Alamos National Laboratory</a:t>
            </a:r>
            <a:endParaRPr lang="en-US" dirty="0"/>
          </a:p>
        </p:txBody>
      </p:sp>
      <p:sp>
        <p:nvSpPr>
          <p:cNvPr id="8" name="Content Placeholder 2"/>
          <p:cNvSpPr>
            <a:spLocks noGrp="1"/>
          </p:cNvSpPr>
          <p:nvPr>
            <p:ph idx="1" hasCustomPrompt="1"/>
          </p:nvPr>
        </p:nvSpPr>
        <p:spPr>
          <a:xfrm>
            <a:off x="457200" y="1131636"/>
            <a:ext cx="8229600" cy="5194128"/>
          </a:xfrm>
          <a:prstGeom prst="rect">
            <a:avLst/>
          </a:prstGeom>
        </p:spPr>
        <p:txBody>
          <a:body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180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itle Placeholder 1"/>
          <p:cNvSpPr>
            <a:spLocks noGrp="1"/>
          </p:cNvSpPr>
          <p:nvPr>
            <p:ph type="title"/>
          </p:nvPr>
        </p:nvSpPr>
        <p:spPr>
          <a:xfrm>
            <a:off x="457200" y="220136"/>
            <a:ext cx="8229600" cy="1251062"/>
          </a:xfrm>
          <a:prstGeom prst="rect">
            <a:avLst/>
          </a:prstGeom>
          <a:effectLst/>
        </p:spPr>
        <p:txBody>
          <a:bodyPr vert="horz" lIns="91440" rIns="45720" rtlCol="0" anchor="b" anchorCtr="0">
            <a:no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Tree>
    <p:extLst>
      <p:ext uri="{BB962C8B-B14F-4D97-AF65-F5344CB8AC3E}">
        <p14:creationId xmlns:p14="http://schemas.microsoft.com/office/powerpoint/2010/main" val="2297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4000" cy="7162800"/>
          </a:xfrm>
          <a:prstGeom prst="rect">
            <a:avLst/>
          </a:prstGeom>
        </p:spPr>
      </p:pic>
      <p:pic>
        <p:nvPicPr>
          <p:cNvPr id="5"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1" y="5791200"/>
            <a:ext cx="1236662"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5524500"/>
            <a:ext cx="9144000" cy="114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2" name="Title 1"/>
          <p:cNvSpPr>
            <a:spLocks noGrp="1"/>
          </p:cNvSpPr>
          <p:nvPr>
            <p:ph type="ctrTitle"/>
          </p:nvPr>
        </p:nvSpPr>
        <p:spPr>
          <a:xfrm>
            <a:off x="685800" y="2130427"/>
            <a:ext cx="7772400" cy="1470025"/>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3733800"/>
            <a:ext cx="777240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7" name="Date Placeholder 11"/>
          <p:cNvSpPr>
            <a:spLocks noGrp="1"/>
          </p:cNvSpPr>
          <p:nvPr>
            <p:ph type="dt" sz="half" idx="10"/>
          </p:nvPr>
        </p:nvSpPr>
        <p:spPr/>
        <p:txBody>
          <a:bodyPr/>
          <a:lstStyle>
            <a:lvl1pPr>
              <a:defRPr smtClean="0"/>
            </a:lvl1pPr>
          </a:lstStyle>
          <a:p>
            <a:pPr>
              <a:defRPr/>
            </a:pPr>
            <a:fld id="{ED0EF410-99D2-45CE-8E6A-423709AC792E}" type="datetime1">
              <a:rPr lang="en-US" smtClean="0"/>
              <a:t>5/10/18</a:t>
            </a:fld>
            <a:endParaRPr lang="en-US"/>
          </a:p>
        </p:txBody>
      </p:sp>
      <p:sp>
        <p:nvSpPr>
          <p:cNvPr id="8" name="Footer Placeholder 12"/>
          <p:cNvSpPr>
            <a:spLocks noGrp="1"/>
          </p:cNvSpPr>
          <p:nvPr>
            <p:ph type="ftr" sz="quarter" idx="11"/>
          </p:nvPr>
        </p:nvSpPr>
        <p:spPr/>
        <p:txBody>
          <a:bodyPr/>
          <a:lstStyle>
            <a:lvl1pPr>
              <a:defRPr smtClean="0"/>
            </a:lvl1pPr>
          </a:lstStyle>
          <a:p>
            <a:pPr>
              <a:defRPr/>
            </a:pPr>
            <a:r>
              <a:rPr lang="en-US"/>
              <a:t> </a:t>
            </a:r>
          </a:p>
        </p:txBody>
      </p:sp>
      <p:sp>
        <p:nvSpPr>
          <p:cNvPr id="9" name="Slide Number Placeholder 13"/>
          <p:cNvSpPr>
            <a:spLocks noGrp="1"/>
          </p:cNvSpPr>
          <p:nvPr>
            <p:ph type="sldNum" sz="quarter" idx="12"/>
          </p:nvPr>
        </p:nvSpPr>
        <p:spPr/>
        <p:txBody>
          <a:bodyPr/>
          <a:lstStyle>
            <a:lvl1pPr>
              <a:defRPr/>
            </a:lvl1pPr>
          </a:lstStyle>
          <a:p>
            <a:pPr>
              <a:defRPr/>
            </a:pPr>
            <a:fld id="{B79CC335-F940-4B95-B524-6FD4CAA4337D}" type="slidenum">
              <a:rPr lang="en-US"/>
              <a:pPr>
                <a:defRPr/>
              </a:pPr>
              <a:t>‹#›</a:t>
            </a:fld>
            <a:endParaRPr lang="en-US"/>
          </a:p>
        </p:txBody>
      </p:sp>
    </p:spTree>
    <p:extLst>
      <p:ext uri="{BB962C8B-B14F-4D97-AF65-F5344CB8AC3E}">
        <p14:creationId xmlns:p14="http://schemas.microsoft.com/office/powerpoint/2010/main" val="475332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December 7, 2017</a:t>
            </a:r>
          </a:p>
        </p:txBody>
      </p:sp>
      <p:sp>
        <p:nvSpPr>
          <p:cNvPr id="6" name="Slide Number Placeholder 5"/>
          <p:cNvSpPr>
            <a:spLocks noGrp="1"/>
          </p:cNvSpPr>
          <p:nvPr>
            <p:ph type="sldNum" sz="quarter" idx="12"/>
          </p:nvPr>
        </p:nvSpPr>
        <p:spPr/>
        <p:txBody>
          <a:bodyPr/>
          <a:lstStyle>
            <a:lvl1pPr>
              <a:defRPr/>
            </a:lvl1pPr>
          </a:lstStyle>
          <a:p>
            <a:pPr>
              <a:defRPr/>
            </a:pPr>
            <a:fld id="{65F069FC-1C9A-4889-B82A-0175CE408D29}" type="slidenum">
              <a:rPr lang="en-US"/>
              <a:pPr>
                <a:defRPr/>
              </a:pPr>
              <a:t>‹#›</a:t>
            </a:fld>
            <a:endParaRPr lang="en-US"/>
          </a:p>
        </p:txBody>
      </p:sp>
      <p:sp>
        <p:nvSpPr>
          <p:cNvPr id="8" name="Footer Placeholder 4"/>
          <p:cNvSpPr>
            <a:spLocks noGrp="1"/>
          </p:cNvSpPr>
          <p:nvPr>
            <p:ph type="ftr" sz="quarter" idx="3"/>
          </p:nvPr>
        </p:nvSpPr>
        <p:spPr>
          <a:xfrm>
            <a:off x="1138239" y="6351710"/>
            <a:ext cx="3662362" cy="469900"/>
          </a:xfrm>
          <a:prstGeom prst="rect">
            <a:avLst/>
          </a:prstGeom>
        </p:spPr>
        <p:txBody>
          <a:bodyPr vert="horz" lIns="91440" tIns="45720" rIns="91440" bIns="45720" rtlCol="0" anchor="ctr"/>
          <a:lstStyle>
            <a:lvl1pPr algn="ctr" fontAlgn="auto">
              <a:spcBef>
                <a:spcPts val="0"/>
              </a:spcBef>
              <a:spcAft>
                <a:spcPts val="0"/>
              </a:spcAft>
              <a:defRPr sz="900" smtClean="0">
                <a:solidFill>
                  <a:schemeClr val="bg1"/>
                </a:solidFill>
                <a:latin typeface="+mj-lt"/>
                <a:cs typeface="+mn-cs"/>
              </a:defRPr>
            </a:lvl1pPr>
          </a:lstStyle>
          <a:p>
            <a:pPr>
              <a:defRPr/>
            </a:pPr>
            <a:r>
              <a:rPr lang="en-US"/>
              <a:t> </a:t>
            </a:r>
            <a:endParaRPr lang="en-US">
              <a:latin typeface="+mn-lt"/>
            </a:endParaRPr>
          </a:p>
        </p:txBody>
      </p:sp>
    </p:spTree>
    <p:extLst>
      <p:ext uri="{BB962C8B-B14F-4D97-AF65-F5344CB8AC3E}">
        <p14:creationId xmlns:p14="http://schemas.microsoft.com/office/powerpoint/2010/main" val="532846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D0442CA-ECFE-4FAC-84A3-17A7FDD78D07}" type="datetime1">
              <a:rPr lang="en-US" smtClean="0"/>
              <a:t>5/10/18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a:t>
            </a:r>
          </a:p>
        </p:txBody>
      </p:sp>
      <p:sp>
        <p:nvSpPr>
          <p:cNvPr id="6" name="Slide Number Placeholder 5"/>
          <p:cNvSpPr>
            <a:spLocks noGrp="1"/>
          </p:cNvSpPr>
          <p:nvPr>
            <p:ph type="sldNum" sz="quarter" idx="12"/>
          </p:nvPr>
        </p:nvSpPr>
        <p:spPr/>
        <p:txBody>
          <a:bodyPr/>
          <a:lstStyle>
            <a:lvl1pPr>
              <a:defRPr/>
            </a:lvl1pPr>
          </a:lstStyle>
          <a:p>
            <a:pPr>
              <a:defRPr/>
            </a:pPr>
            <a:fld id="{16ABB4AD-7453-4F6B-9DC9-9FAC85C5F92F}" type="slidenum">
              <a:rPr lang="en-US"/>
              <a:pPr>
                <a:defRPr/>
              </a:pPr>
              <a:t>‹#›</a:t>
            </a:fld>
            <a:endParaRPr lang="en-US"/>
          </a:p>
        </p:txBody>
      </p:sp>
    </p:spTree>
    <p:extLst>
      <p:ext uri="{BB962C8B-B14F-4D97-AF65-F5344CB8AC3E}">
        <p14:creationId xmlns:p14="http://schemas.microsoft.com/office/powerpoint/2010/main" val="2562422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7775C57-FA88-419F-8338-002ACF1B717D}" type="datetime1">
              <a:rPr lang="en-US" smtClean="0"/>
              <a:t>5/10/18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a:t>
            </a:r>
          </a:p>
        </p:txBody>
      </p:sp>
      <p:sp>
        <p:nvSpPr>
          <p:cNvPr id="7" name="Slide Number Placeholder 5"/>
          <p:cNvSpPr>
            <a:spLocks noGrp="1"/>
          </p:cNvSpPr>
          <p:nvPr>
            <p:ph type="sldNum" sz="quarter" idx="12"/>
          </p:nvPr>
        </p:nvSpPr>
        <p:spPr/>
        <p:txBody>
          <a:bodyPr/>
          <a:lstStyle>
            <a:lvl1pPr>
              <a:defRPr/>
            </a:lvl1pPr>
          </a:lstStyle>
          <a:p>
            <a:pPr>
              <a:defRPr/>
            </a:pPr>
            <a:fld id="{8F5503D1-86D3-4BE2-BB81-32F1DF127679}" type="slidenum">
              <a:rPr lang="en-US"/>
              <a:pPr>
                <a:defRPr/>
              </a:pPr>
              <a:t>‹#›</a:t>
            </a:fld>
            <a:endParaRPr lang="en-US"/>
          </a:p>
        </p:txBody>
      </p:sp>
    </p:spTree>
    <p:extLst>
      <p:ext uri="{BB962C8B-B14F-4D97-AF65-F5344CB8AC3E}">
        <p14:creationId xmlns:p14="http://schemas.microsoft.com/office/powerpoint/2010/main" val="329640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BDE96CD-DAD8-444D-A6FA-201607DF288A}" type="datetime1">
              <a:rPr lang="en-US" smtClean="0"/>
              <a:t>5/10/18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 </a:t>
            </a:r>
          </a:p>
        </p:txBody>
      </p:sp>
      <p:sp>
        <p:nvSpPr>
          <p:cNvPr id="9" name="Slide Number Placeholder 5"/>
          <p:cNvSpPr>
            <a:spLocks noGrp="1"/>
          </p:cNvSpPr>
          <p:nvPr>
            <p:ph type="sldNum" sz="quarter" idx="12"/>
          </p:nvPr>
        </p:nvSpPr>
        <p:spPr/>
        <p:txBody>
          <a:bodyPr/>
          <a:lstStyle>
            <a:lvl1pPr>
              <a:defRPr/>
            </a:lvl1pPr>
          </a:lstStyle>
          <a:p>
            <a:pPr>
              <a:defRPr/>
            </a:pPr>
            <a:fld id="{5B81E6AE-99DA-4427-A380-C50724F1C4B3}" type="slidenum">
              <a:rPr lang="en-US"/>
              <a:pPr>
                <a:defRPr/>
              </a:pPr>
              <a:t>‹#›</a:t>
            </a:fld>
            <a:endParaRPr lang="en-US"/>
          </a:p>
        </p:txBody>
      </p:sp>
    </p:spTree>
    <p:extLst>
      <p:ext uri="{BB962C8B-B14F-4D97-AF65-F5344CB8AC3E}">
        <p14:creationId xmlns:p14="http://schemas.microsoft.com/office/powerpoint/2010/main" val="58500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65F069FC-1C9A-4889-B82A-0175CE408D29}" type="slidenum">
              <a:rPr lang="en-US"/>
              <a:pPr>
                <a:defRPr/>
              </a:pPr>
              <a:t>‹#›</a:t>
            </a:fld>
            <a:endParaRPr lang="en-US"/>
          </a:p>
        </p:txBody>
      </p:sp>
    </p:spTree>
    <p:extLst>
      <p:ext uri="{BB962C8B-B14F-4D97-AF65-F5344CB8AC3E}">
        <p14:creationId xmlns:p14="http://schemas.microsoft.com/office/powerpoint/2010/main" val="3861323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D484015-D9CD-48FC-80CE-4A3D4BB9B2B1}" type="datetime1">
              <a:rPr lang="en-US" smtClean="0"/>
              <a:t>5/10/18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 </a:t>
            </a:r>
          </a:p>
        </p:txBody>
      </p:sp>
      <p:sp>
        <p:nvSpPr>
          <p:cNvPr id="5" name="Slide Number Placeholder 5"/>
          <p:cNvSpPr>
            <a:spLocks noGrp="1"/>
          </p:cNvSpPr>
          <p:nvPr>
            <p:ph type="sldNum" sz="quarter" idx="12"/>
          </p:nvPr>
        </p:nvSpPr>
        <p:spPr/>
        <p:txBody>
          <a:bodyPr/>
          <a:lstStyle>
            <a:lvl1pPr>
              <a:defRPr/>
            </a:lvl1pPr>
          </a:lstStyle>
          <a:p>
            <a:pPr>
              <a:defRPr/>
            </a:pPr>
            <a:fld id="{138E7112-1EAE-43D3-815E-177CDC43E50E}" type="slidenum">
              <a:rPr lang="en-US"/>
              <a:pPr>
                <a:defRPr/>
              </a:pPr>
              <a:t>‹#›</a:t>
            </a:fld>
            <a:endParaRPr lang="en-US"/>
          </a:p>
        </p:txBody>
      </p:sp>
    </p:spTree>
    <p:extLst>
      <p:ext uri="{BB962C8B-B14F-4D97-AF65-F5344CB8AC3E}">
        <p14:creationId xmlns:p14="http://schemas.microsoft.com/office/powerpoint/2010/main" val="1549431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5EB618-D39A-4138-B325-2ECF4EA5DB21}" type="datetime1">
              <a:rPr lang="en-US" smtClean="0"/>
              <a:t>5/10/18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 </a:t>
            </a:r>
          </a:p>
        </p:txBody>
      </p:sp>
      <p:sp>
        <p:nvSpPr>
          <p:cNvPr id="4" name="Slide Number Placeholder 5"/>
          <p:cNvSpPr>
            <a:spLocks noGrp="1"/>
          </p:cNvSpPr>
          <p:nvPr>
            <p:ph type="sldNum" sz="quarter" idx="12"/>
          </p:nvPr>
        </p:nvSpPr>
        <p:spPr/>
        <p:txBody>
          <a:bodyPr/>
          <a:lstStyle>
            <a:lvl1pPr>
              <a:defRPr/>
            </a:lvl1pPr>
          </a:lstStyle>
          <a:p>
            <a:pPr>
              <a:defRPr/>
            </a:pPr>
            <a:fld id="{4487C344-6C4E-43FA-AE7F-B19198A2A1B1}" type="slidenum">
              <a:rPr lang="en-US"/>
              <a:pPr>
                <a:defRPr/>
              </a:pPr>
              <a:t>‹#›</a:t>
            </a:fld>
            <a:endParaRPr lang="en-US"/>
          </a:p>
        </p:txBody>
      </p:sp>
    </p:spTree>
    <p:extLst>
      <p:ext uri="{BB962C8B-B14F-4D97-AF65-F5344CB8AC3E}">
        <p14:creationId xmlns:p14="http://schemas.microsoft.com/office/powerpoint/2010/main" val="1668564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B31BFB6-1685-4939-9C02-3835131EDC6A}" type="datetime1">
              <a:rPr lang="en-US" smtClean="0"/>
              <a:t>5/10/18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a:t>
            </a:r>
          </a:p>
        </p:txBody>
      </p:sp>
      <p:sp>
        <p:nvSpPr>
          <p:cNvPr id="7" name="Slide Number Placeholder 5"/>
          <p:cNvSpPr>
            <a:spLocks noGrp="1"/>
          </p:cNvSpPr>
          <p:nvPr>
            <p:ph type="sldNum" sz="quarter" idx="12"/>
          </p:nvPr>
        </p:nvSpPr>
        <p:spPr/>
        <p:txBody>
          <a:bodyPr/>
          <a:lstStyle>
            <a:lvl1pPr>
              <a:defRPr/>
            </a:lvl1pPr>
          </a:lstStyle>
          <a:p>
            <a:pPr>
              <a:defRPr/>
            </a:pPr>
            <a:fld id="{6D065CAC-4B4A-46FE-B9DC-16B3B2053E33}" type="slidenum">
              <a:rPr lang="en-US"/>
              <a:pPr>
                <a:defRPr/>
              </a:pPr>
              <a:t>‹#›</a:t>
            </a:fld>
            <a:endParaRPr lang="en-US"/>
          </a:p>
        </p:txBody>
      </p:sp>
    </p:spTree>
    <p:extLst>
      <p:ext uri="{BB962C8B-B14F-4D97-AF65-F5344CB8AC3E}">
        <p14:creationId xmlns:p14="http://schemas.microsoft.com/office/powerpoint/2010/main" val="4264034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CF5EC12-24AB-485D-836B-AE2EDC6712B6}" type="datetime1">
              <a:rPr lang="en-US" smtClean="0"/>
              <a:t>5/10/18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a:t>
            </a:r>
          </a:p>
        </p:txBody>
      </p:sp>
      <p:sp>
        <p:nvSpPr>
          <p:cNvPr id="7" name="Slide Number Placeholder 5"/>
          <p:cNvSpPr>
            <a:spLocks noGrp="1"/>
          </p:cNvSpPr>
          <p:nvPr>
            <p:ph type="sldNum" sz="quarter" idx="12"/>
          </p:nvPr>
        </p:nvSpPr>
        <p:spPr/>
        <p:txBody>
          <a:bodyPr/>
          <a:lstStyle>
            <a:lvl1pPr>
              <a:defRPr/>
            </a:lvl1pPr>
          </a:lstStyle>
          <a:p>
            <a:pPr>
              <a:defRPr/>
            </a:pPr>
            <a:fld id="{7B66D7A9-CCC3-4818-8EC7-BA53CC6923B8}" type="slidenum">
              <a:rPr lang="en-US"/>
              <a:pPr>
                <a:defRPr/>
              </a:pPr>
              <a:t>‹#›</a:t>
            </a:fld>
            <a:endParaRPr lang="en-US"/>
          </a:p>
        </p:txBody>
      </p:sp>
    </p:spTree>
    <p:extLst>
      <p:ext uri="{BB962C8B-B14F-4D97-AF65-F5344CB8AC3E}">
        <p14:creationId xmlns:p14="http://schemas.microsoft.com/office/powerpoint/2010/main" val="2843385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8F48CC5-DB3B-4A04-8BBA-5845F9DFE09F}" type="datetime1">
              <a:rPr lang="en-US" smtClean="0"/>
              <a:t>5/10/18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a:t>
            </a:r>
          </a:p>
        </p:txBody>
      </p:sp>
      <p:sp>
        <p:nvSpPr>
          <p:cNvPr id="6" name="Slide Number Placeholder 5"/>
          <p:cNvSpPr>
            <a:spLocks noGrp="1"/>
          </p:cNvSpPr>
          <p:nvPr>
            <p:ph type="sldNum" sz="quarter" idx="12"/>
          </p:nvPr>
        </p:nvSpPr>
        <p:spPr/>
        <p:txBody>
          <a:bodyPr/>
          <a:lstStyle>
            <a:lvl1pPr>
              <a:defRPr/>
            </a:lvl1pPr>
          </a:lstStyle>
          <a:p>
            <a:pPr>
              <a:defRPr/>
            </a:pPr>
            <a:fld id="{D479B78F-8CD9-4364-BBB1-3484B1BEA316}" type="slidenum">
              <a:rPr lang="en-US"/>
              <a:pPr>
                <a:defRPr/>
              </a:pPr>
              <a:t>‹#›</a:t>
            </a:fld>
            <a:endParaRPr lang="en-US"/>
          </a:p>
        </p:txBody>
      </p:sp>
    </p:spTree>
    <p:extLst>
      <p:ext uri="{BB962C8B-B14F-4D97-AF65-F5344CB8AC3E}">
        <p14:creationId xmlns:p14="http://schemas.microsoft.com/office/powerpoint/2010/main" val="2987005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9C4F9D4-2664-4AC6-A0B8-261EF98AA537}" type="datetime1">
              <a:rPr lang="en-US" smtClean="0"/>
              <a:t>5/10/18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a:t>
            </a:r>
          </a:p>
        </p:txBody>
      </p:sp>
      <p:sp>
        <p:nvSpPr>
          <p:cNvPr id="6" name="Slide Number Placeholder 5"/>
          <p:cNvSpPr>
            <a:spLocks noGrp="1"/>
          </p:cNvSpPr>
          <p:nvPr>
            <p:ph type="sldNum" sz="quarter" idx="12"/>
          </p:nvPr>
        </p:nvSpPr>
        <p:spPr/>
        <p:txBody>
          <a:bodyPr/>
          <a:lstStyle>
            <a:lvl1pPr>
              <a:defRPr/>
            </a:lvl1pPr>
          </a:lstStyle>
          <a:p>
            <a:pPr>
              <a:defRPr/>
            </a:pPr>
            <a:fld id="{0D660A35-18EB-46BB-B297-8508E4EFCC7E}" type="slidenum">
              <a:rPr lang="en-US"/>
              <a:pPr>
                <a:defRPr/>
              </a:pPr>
              <a:t>‹#›</a:t>
            </a:fld>
            <a:endParaRPr lang="en-US"/>
          </a:p>
        </p:txBody>
      </p:sp>
    </p:spTree>
    <p:extLst>
      <p:ext uri="{BB962C8B-B14F-4D97-AF65-F5344CB8AC3E}">
        <p14:creationId xmlns:p14="http://schemas.microsoft.com/office/powerpoint/2010/main" val="2832808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itle Placeholder 1"/>
          <p:cNvSpPr>
            <a:spLocks noGrp="1"/>
          </p:cNvSpPr>
          <p:nvPr>
            <p:ph type="title"/>
          </p:nvPr>
        </p:nvSpPr>
        <p:spPr>
          <a:xfrm>
            <a:off x="457200" y="220136"/>
            <a:ext cx="8229600" cy="1251062"/>
          </a:xfrm>
          <a:prstGeom prst="rect">
            <a:avLst/>
          </a:prstGeom>
          <a:effectLst/>
        </p:spPr>
        <p:txBody>
          <a:bodyPr vert="horz" lIns="91440" rIns="45720" rtlCol="0" anchor="b" anchorCtr="0">
            <a:no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Tree>
    <p:extLst>
      <p:ext uri="{BB962C8B-B14F-4D97-AF65-F5344CB8AC3E}">
        <p14:creationId xmlns:p14="http://schemas.microsoft.com/office/powerpoint/2010/main" val="364666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16ABB4AD-7453-4F6B-9DC9-9FAC85C5F92F}" type="slidenum">
              <a:rPr lang="en-US"/>
              <a:pPr>
                <a:defRPr/>
              </a:pPr>
              <a:t>‹#›</a:t>
            </a:fld>
            <a:endParaRPr lang="en-US"/>
          </a:p>
        </p:txBody>
      </p:sp>
    </p:spTree>
    <p:extLst>
      <p:ext uri="{BB962C8B-B14F-4D97-AF65-F5344CB8AC3E}">
        <p14:creationId xmlns:p14="http://schemas.microsoft.com/office/powerpoint/2010/main" val="254124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p:txBody>
          <a:bodyPr/>
          <a:lstStyle>
            <a:lvl1pPr>
              <a:defRPr/>
            </a:lvl1pPr>
          </a:lstStyle>
          <a:p>
            <a:pPr>
              <a:defRPr/>
            </a:pPr>
            <a:fld id="{8F5503D1-86D3-4BE2-BB81-32F1DF127679}" type="slidenum">
              <a:rPr lang="en-US"/>
              <a:pPr>
                <a:defRPr/>
              </a:pPr>
              <a:t>‹#›</a:t>
            </a:fld>
            <a:endParaRPr lang="en-US"/>
          </a:p>
        </p:txBody>
      </p:sp>
    </p:spTree>
    <p:extLst>
      <p:ext uri="{BB962C8B-B14F-4D97-AF65-F5344CB8AC3E}">
        <p14:creationId xmlns:p14="http://schemas.microsoft.com/office/powerpoint/2010/main" val="54597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p:txBody>
          <a:bodyPr/>
          <a:lstStyle>
            <a:lvl1pPr>
              <a:defRPr/>
            </a:lvl1pPr>
          </a:lstStyle>
          <a:p>
            <a:pPr>
              <a:defRPr/>
            </a:pPr>
            <a:fld id="{5B81E6AE-99DA-4427-A380-C50724F1C4B3}" type="slidenum">
              <a:rPr lang="en-US"/>
              <a:pPr>
                <a:defRPr/>
              </a:pPr>
              <a:t>‹#›</a:t>
            </a:fld>
            <a:endParaRPr lang="en-US"/>
          </a:p>
        </p:txBody>
      </p:sp>
    </p:spTree>
    <p:extLst>
      <p:ext uri="{BB962C8B-B14F-4D97-AF65-F5344CB8AC3E}">
        <p14:creationId xmlns:p14="http://schemas.microsoft.com/office/powerpoint/2010/main" val="130435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12"/>
          </p:nvPr>
        </p:nvSpPr>
        <p:spPr/>
        <p:txBody>
          <a:bodyPr/>
          <a:lstStyle>
            <a:lvl1pPr>
              <a:defRPr/>
            </a:lvl1pPr>
          </a:lstStyle>
          <a:p>
            <a:pPr>
              <a:defRPr/>
            </a:pPr>
            <a:fld id="{138E7112-1EAE-43D3-815E-177CDC43E50E}" type="slidenum">
              <a:rPr lang="en-US"/>
              <a:pPr>
                <a:defRPr/>
              </a:pPr>
              <a:t>‹#›</a:t>
            </a:fld>
            <a:endParaRPr lang="en-US"/>
          </a:p>
        </p:txBody>
      </p:sp>
    </p:spTree>
    <p:extLst>
      <p:ext uri="{BB962C8B-B14F-4D97-AF65-F5344CB8AC3E}">
        <p14:creationId xmlns:p14="http://schemas.microsoft.com/office/powerpoint/2010/main" val="3160583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pPr>
              <a:defRPr/>
            </a:pPr>
            <a:fld id="{4487C344-6C4E-43FA-AE7F-B19198A2A1B1}" type="slidenum">
              <a:rPr lang="en-US"/>
              <a:pPr>
                <a:defRPr/>
              </a:pPr>
              <a:t>‹#›</a:t>
            </a:fld>
            <a:endParaRPr lang="en-US"/>
          </a:p>
        </p:txBody>
      </p:sp>
    </p:spTree>
    <p:extLst>
      <p:ext uri="{BB962C8B-B14F-4D97-AF65-F5344CB8AC3E}">
        <p14:creationId xmlns:p14="http://schemas.microsoft.com/office/powerpoint/2010/main" val="1265906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pPr>
              <a:defRPr/>
            </a:pPr>
            <a:fld id="{6D065CAC-4B4A-46FE-B9DC-16B3B2053E33}" type="slidenum">
              <a:rPr lang="en-US"/>
              <a:pPr>
                <a:defRPr/>
              </a:pPr>
              <a:t>‹#›</a:t>
            </a:fld>
            <a:endParaRPr lang="en-US"/>
          </a:p>
        </p:txBody>
      </p:sp>
    </p:spTree>
    <p:extLst>
      <p:ext uri="{BB962C8B-B14F-4D97-AF65-F5344CB8AC3E}">
        <p14:creationId xmlns:p14="http://schemas.microsoft.com/office/powerpoint/2010/main" val="408475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pPr>
              <a:defRPr/>
            </a:pPr>
            <a:fld id="{7B66D7A9-CCC3-4818-8EC7-BA53CC6923B8}" type="slidenum">
              <a:rPr lang="en-US"/>
              <a:pPr>
                <a:defRPr/>
              </a:pPr>
              <a:t>‹#›</a:t>
            </a:fld>
            <a:endParaRPr lang="en-US"/>
          </a:p>
        </p:txBody>
      </p:sp>
    </p:spTree>
    <p:extLst>
      <p:ext uri="{BB962C8B-B14F-4D97-AF65-F5344CB8AC3E}">
        <p14:creationId xmlns:p14="http://schemas.microsoft.com/office/powerpoint/2010/main" val="2567213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6150863"/>
            <a:ext cx="9144000" cy="839845"/>
          </a:xfrm>
          <a:prstGeom prst="rect">
            <a:avLst/>
          </a:prstGeom>
        </p:spPr>
      </p:pic>
      <p:sp>
        <p:nvSpPr>
          <p:cNvPr id="1027"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15240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5" name="Footer Placeholder 4"/>
          <p:cNvSpPr>
            <a:spLocks noGrp="1"/>
          </p:cNvSpPr>
          <p:nvPr>
            <p:ph type="ftr" sz="quarter" idx="3"/>
          </p:nvPr>
        </p:nvSpPr>
        <p:spPr>
          <a:xfrm>
            <a:off x="1143000" y="6248400"/>
            <a:ext cx="3586162" cy="46990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j-lt"/>
                <a:cs typeface="+mn-cs"/>
              </a:defRPr>
            </a:lvl1pPr>
          </a:lstStyle>
          <a:p>
            <a:pPr>
              <a:defRPr/>
            </a:pPr>
            <a:r>
              <a:rPr lang="en-US"/>
              <a:t>Do not forward - USRA confidential</a:t>
            </a:r>
            <a:endParaRPr lang="en-US">
              <a:latin typeface="+mn-lt"/>
            </a:endParaRPr>
          </a:p>
        </p:txBody>
      </p:sp>
      <p:sp>
        <p:nvSpPr>
          <p:cNvPr id="6" name="Slide Number Placeholder 5"/>
          <p:cNvSpPr>
            <a:spLocks noGrp="1"/>
          </p:cNvSpPr>
          <p:nvPr>
            <p:ph type="sldNum" sz="quarter" idx="4"/>
          </p:nvPr>
        </p:nvSpPr>
        <p:spPr>
          <a:xfrm>
            <a:off x="8305800" y="6428406"/>
            <a:ext cx="381000"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mj-lt"/>
                <a:cs typeface="+mn-cs"/>
              </a:defRPr>
            </a:lvl1pPr>
          </a:lstStyle>
          <a:p>
            <a:pPr>
              <a:defRPr/>
            </a:pPr>
            <a:fld id="{CC3BD0AE-C1AC-4B8C-9749-2B18619A0AF3}" type="slidenum">
              <a:rPr lang="en-US" smtClean="0"/>
              <a:pPr>
                <a:defRPr/>
              </a:pPr>
              <a:t>‹#›</a:t>
            </a:fld>
            <a:endParaRPr lang="en-US"/>
          </a:p>
        </p:txBody>
      </p:sp>
      <p:pic>
        <p:nvPicPr>
          <p:cNvPr id="1032" name="Picture 8"/>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2000" y="6280150"/>
            <a:ext cx="6810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6132985"/>
            <a:ext cx="9144000" cy="1154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 id="2147483698" r:id="rId13"/>
    <p:sldLayoutId id="2147483699" r:id="rId14"/>
  </p:sldLayoutIdLst>
  <p:hf hdr="0" dt="0"/>
  <p:txStyles>
    <p:titleStyle>
      <a:lvl1pPr algn="l" rtl="0" eaLnBrk="1" fontAlgn="base" hangingPunct="1">
        <a:spcBef>
          <a:spcPct val="0"/>
        </a:spcBef>
        <a:spcAft>
          <a:spcPct val="0"/>
        </a:spcAft>
        <a:defRPr sz="3200" kern="1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Franklin Gothic Demi" pitchFamily="34" charset="0"/>
        </a:defRPr>
      </a:lvl2pPr>
      <a:lvl3pPr algn="l" rtl="0" eaLnBrk="1" fontAlgn="base" hangingPunct="1">
        <a:spcBef>
          <a:spcPct val="0"/>
        </a:spcBef>
        <a:spcAft>
          <a:spcPct val="0"/>
        </a:spcAft>
        <a:defRPr sz="3200">
          <a:solidFill>
            <a:schemeClr val="tx1"/>
          </a:solidFill>
          <a:latin typeface="Franklin Gothic Demi" pitchFamily="34" charset="0"/>
        </a:defRPr>
      </a:lvl3pPr>
      <a:lvl4pPr algn="l" rtl="0" eaLnBrk="1" fontAlgn="base" hangingPunct="1">
        <a:spcBef>
          <a:spcPct val="0"/>
        </a:spcBef>
        <a:spcAft>
          <a:spcPct val="0"/>
        </a:spcAft>
        <a:defRPr sz="3200">
          <a:solidFill>
            <a:schemeClr val="tx1"/>
          </a:solidFill>
          <a:latin typeface="Franklin Gothic Demi" pitchFamily="34" charset="0"/>
        </a:defRPr>
      </a:lvl4pPr>
      <a:lvl5pPr algn="l" rtl="0" eaLnBrk="1" fontAlgn="base" hangingPunct="1">
        <a:spcBef>
          <a:spcPct val="0"/>
        </a:spcBef>
        <a:spcAft>
          <a:spcPct val="0"/>
        </a:spcAft>
        <a:defRPr sz="3200">
          <a:solidFill>
            <a:schemeClr val="tx1"/>
          </a:solidFill>
          <a:latin typeface="Franklin Gothic Demi" pitchFamily="34" charset="0"/>
        </a:defRPr>
      </a:lvl5pPr>
      <a:lvl6pPr marL="457200" algn="l" rtl="0" eaLnBrk="1" fontAlgn="base" hangingPunct="1">
        <a:spcBef>
          <a:spcPct val="0"/>
        </a:spcBef>
        <a:spcAft>
          <a:spcPct val="0"/>
        </a:spcAft>
        <a:defRPr sz="3200">
          <a:solidFill>
            <a:schemeClr val="tx1"/>
          </a:solidFill>
          <a:latin typeface="Franklin Gothic Demi" pitchFamily="34" charset="0"/>
        </a:defRPr>
      </a:lvl6pPr>
      <a:lvl7pPr marL="914400" algn="l" rtl="0" eaLnBrk="1" fontAlgn="base" hangingPunct="1">
        <a:spcBef>
          <a:spcPct val="0"/>
        </a:spcBef>
        <a:spcAft>
          <a:spcPct val="0"/>
        </a:spcAft>
        <a:defRPr sz="3200">
          <a:solidFill>
            <a:schemeClr val="tx1"/>
          </a:solidFill>
          <a:latin typeface="Franklin Gothic Demi" pitchFamily="34" charset="0"/>
        </a:defRPr>
      </a:lvl7pPr>
      <a:lvl8pPr marL="1371600" algn="l" rtl="0" eaLnBrk="1" fontAlgn="base" hangingPunct="1">
        <a:spcBef>
          <a:spcPct val="0"/>
        </a:spcBef>
        <a:spcAft>
          <a:spcPct val="0"/>
        </a:spcAft>
        <a:defRPr sz="3200">
          <a:solidFill>
            <a:schemeClr val="tx1"/>
          </a:solidFill>
          <a:latin typeface="Franklin Gothic Demi" pitchFamily="34" charset="0"/>
        </a:defRPr>
      </a:lvl8pPr>
      <a:lvl9pPr marL="1828800" algn="l" rtl="0" eaLnBrk="1" fontAlgn="base" hangingPunct="1">
        <a:spcBef>
          <a:spcPct val="0"/>
        </a:spcBef>
        <a:spcAft>
          <a:spcPct val="0"/>
        </a:spcAft>
        <a:defRPr sz="3200">
          <a:solidFill>
            <a:schemeClr val="tx1"/>
          </a:solidFill>
          <a:latin typeface="Franklin Gothic Demi" pitchFamily="34" charset="0"/>
        </a:defRPr>
      </a:lvl9pPr>
    </p:titleStyle>
    <p:bodyStyle>
      <a:lvl1pPr marL="342900" indent="-3429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6150865"/>
            <a:ext cx="9144000" cy="839845"/>
          </a:xfrm>
          <a:prstGeom prst="rect">
            <a:avLst/>
          </a:prstGeom>
        </p:spPr>
      </p:pic>
      <p:sp>
        <p:nvSpPr>
          <p:cNvPr id="1027"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15240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6705600" y="6324602"/>
            <a:ext cx="1524000" cy="372533"/>
          </a:xfrm>
          <a:prstGeom prst="rect">
            <a:avLst/>
          </a:prstGeom>
        </p:spPr>
        <p:txBody>
          <a:bodyPr vert="horz" lIns="91440" tIns="45720" rIns="91440" bIns="45720" rtlCol="0" anchor="ctr"/>
          <a:lstStyle>
            <a:lvl1pPr algn="r" fontAlgn="auto">
              <a:spcBef>
                <a:spcPts val="0"/>
              </a:spcBef>
              <a:spcAft>
                <a:spcPts val="0"/>
              </a:spcAft>
              <a:defRPr sz="900" smtClean="0">
                <a:solidFill>
                  <a:schemeClr val="bg1"/>
                </a:solidFill>
                <a:latin typeface="+mn-lt"/>
                <a:cs typeface="+mn-cs"/>
              </a:defRPr>
            </a:lvl1pPr>
          </a:lstStyle>
          <a:p>
            <a:pPr>
              <a:defRPr/>
            </a:pPr>
            <a:r>
              <a:rPr lang="en-US"/>
              <a:t>December 7, 2017</a:t>
            </a:r>
          </a:p>
        </p:txBody>
      </p:sp>
      <p:sp>
        <p:nvSpPr>
          <p:cNvPr id="5" name="Footer Placeholder 4"/>
          <p:cNvSpPr>
            <a:spLocks noGrp="1"/>
          </p:cNvSpPr>
          <p:nvPr>
            <p:ph type="ftr" sz="quarter" idx="3"/>
          </p:nvPr>
        </p:nvSpPr>
        <p:spPr>
          <a:xfrm>
            <a:off x="1143000" y="6248400"/>
            <a:ext cx="3586162" cy="469900"/>
          </a:xfrm>
          <a:prstGeom prst="rect">
            <a:avLst/>
          </a:prstGeom>
        </p:spPr>
        <p:txBody>
          <a:bodyPr vert="horz" lIns="91440" tIns="45720" rIns="91440" bIns="45720" rtlCol="0" anchor="ctr"/>
          <a:lstStyle>
            <a:lvl1pPr algn="ctr" fontAlgn="auto">
              <a:spcBef>
                <a:spcPts val="0"/>
              </a:spcBef>
              <a:spcAft>
                <a:spcPts val="0"/>
              </a:spcAft>
              <a:defRPr sz="900" smtClean="0">
                <a:solidFill>
                  <a:schemeClr val="bg1"/>
                </a:solidFill>
                <a:latin typeface="+mj-lt"/>
                <a:cs typeface="+mn-cs"/>
              </a:defRPr>
            </a:lvl1pPr>
          </a:lstStyle>
          <a:p>
            <a:pPr>
              <a:defRPr/>
            </a:pPr>
            <a:r>
              <a:rPr lang="en-US"/>
              <a:t> </a:t>
            </a:r>
            <a:endParaRPr lang="en-US">
              <a:latin typeface="+mn-lt"/>
            </a:endParaRPr>
          </a:p>
        </p:txBody>
      </p:sp>
      <p:sp>
        <p:nvSpPr>
          <p:cNvPr id="6" name="Slide Number Placeholder 5"/>
          <p:cNvSpPr>
            <a:spLocks noGrp="1"/>
          </p:cNvSpPr>
          <p:nvPr>
            <p:ph type="sldNum" sz="quarter" idx="4"/>
          </p:nvPr>
        </p:nvSpPr>
        <p:spPr>
          <a:xfrm>
            <a:off x="8305800" y="6428408"/>
            <a:ext cx="381000" cy="365125"/>
          </a:xfrm>
          <a:prstGeom prst="rect">
            <a:avLst/>
          </a:prstGeom>
        </p:spPr>
        <p:txBody>
          <a:bodyPr vert="horz" lIns="91440" tIns="45720" rIns="91440" bIns="45720" rtlCol="0" anchor="ctr"/>
          <a:lstStyle>
            <a:lvl1pPr algn="r" fontAlgn="auto">
              <a:spcBef>
                <a:spcPts val="0"/>
              </a:spcBef>
              <a:spcAft>
                <a:spcPts val="0"/>
              </a:spcAft>
              <a:defRPr sz="900">
                <a:solidFill>
                  <a:schemeClr val="bg1"/>
                </a:solidFill>
                <a:latin typeface="+mj-lt"/>
                <a:cs typeface="+mn-cs"/>
              </a:defRPr>
            </a:lvl1pPr>
          </a:lstStyle>
          <a:p>
            <a:pPr>
              <a:defRPr/>
            </a:pPr>
            <a:fld id="{CC3BD0AE-C1AC-4B8C-9749-2B18619A0AF3}" type="slidenum">
              <a:rPr lang="en-US" smtClean="0"/>
              <a:pPr>
                <a:defRPr/>
              </a:pPr>
              <a:t>‹#›</a:t>
            </a:fld>
            <a:endParaRPr lang="en-US"/>
          </a:p>
        </p:txBody>
      </p:sp>
      <p:pic>
        <p:nvPicPr>
          <p:cNvPr id="1032" name="Picture 8"/>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2001" y="6280150"/>
            <a:ext cx="681038"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p:cNvSpPr/>
          <p:nvPr/>
        </p:nvSpPr>
        <p:spPr>
          <a:xfrm>
            <a:off x="0" y="6132987"/>
            <a:ext cx="9144000" cy="1154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Tree>
    <p:extLst>
      <p:ext uri="{BB962C8B-B14F-4D97-AF65-F5344CB8AC3E}">
        <p14:creationId xmlns:p14="http://schemas.microsoft.com/office/powerpoint/2010/main" val="4818247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p:txStyles>
    <p:titleStyle>
      <a:lvl1pPr algn="l" rtl="0" eaLnBrk="1" fontAlgn="base" hangingPunct="1">
        <a:spcBef>
          <a:spcPct val="0"/>
        </a:spcBef>
        <a:spcAft>
          <a:spcPct val="0"/>
        </a:spcAft>
        <a:defRPr sz="2400" kern="1200">
          <a:solidFill>
            <a:schemeClr val="tx1"/>
          </a:solidFill>
          <a:latin typeface="+mj-lt"/>
          <a:ea typeface="+mj-ea"/>
          <a:cs typeface="+mj-cs"/>
        </a:defRPr>
      </a:lvl1pPr>
      <a:lvl2pPr algn="l" rtl="0" eaLnBrk="1" fontAlgn="base" hangingPunct="1">
        <a:spcBef>
          <a:spcPct val="0"/>
        </a:spcBef>
        <a:spcAft>
          <a:spcPct val="0"/>
        </a:spcAft>
        <a:defRPr sz="2400">
          <a:solidFill>
            <a:schemeClr val="tx1"/>
          </a:solidFill>
          <a:latin typeface="Franklin Gothic Demi" pitchFamily="34" charset="0"/>
        </a:defRPr>
      </a:lvl2pPr>
      <a:lvl3pPr algn="l" rtl="0" eaLnBrk="1" fontAlgn="base" hangingPunct="1">
        <a:spcBef>
          <a:spcPct val="0"/>
        </a:spcBef>
        <a:spcAft>
          <a:spcPct val="0"/>
        </a:spcAft>
        <a:defRPr sz="2400">
          <a:solidFill>
            <a:schemeClr val="tx1"/>
          </a:solidFill>
          <a:latin typeface="Franklin Gothic Demi" pitchFamily="34" charset="0"/>
        </a:defRPr>
      </a:lvl3pPr>
      <a:lvl4pPr algn="l" rtl="0" eaLnBrk="1" fontAlgn="base" hangingPunct="1">
        <a:spcBef>
          <a:spcPct val="0"/>
        </a:spcBef>
        <a:spcAft>
          <a:spcPct val="0"/>
        </a:spcAft>
        <a:defRPr sz="2400">
          <a:solidFill>
            <a:schemeClr val="tx1"/>
          </a:solidFill>
          <a:latin typeface="Franklin Gothic Demi" pitchFamily="34" charset="0"/>
        </a:defRPr>
      </a:lvl4pPr>
      <a:lvl5pPr algn="l" rtl="0" eaLnBrk="1" fontAlgn="base" hangingPunct="1">
        <a:spcBef>
          <a:spcPct val="0"/>
        </a:spcBef>
        <a:spcAft>
          <a:spcPct val="0"/>
        </a:spcAft>
        <a:defRPr sz="2400">
          <a:solidFill>
            <a:schemeClr val="tx1"/>
          </a:solidFill>
          <a:latin typeface="Franklin Gothic Demi" pitchFamily="34" charset="0"/>
        </a:defRPr>
      </a:lvl5pPr>
      <a:lvl6pPr marL="342900" algn="l" rtl="0" eaLnBrk="1" fontAlgn="base" hangingPunct="1">
        <a:spcBef>
          <a:spcPct val="0"/>
        </a:spcBef>
        <a:spcAft>
          <a:spcPct val="0"/>
        </a:spcAft>
        <a:defRPr sz="2400">
          <a:solidFill>
            <a:schemeClr val="tx1"/>
          </a:solidFill>
          <a:latin typeface="Franklin Gothic Demi" pitchFamily="34" charset="0"/>
        </a:defRPr>
      </a:lvl6pPr>
      <a:lvl7pPr marL="685800" algn="l" rtl="0" eaLnBrk="1" fontAlgn="base" hangingPunct="1">
        <a:spcBef>
          <a:spcPct val="0"/>
        </a:spcBef>
        <a:spcAft>
          <a:spcPct val="0"/>
        </a:spcAft>
        <a:defRPr sz="2400">
          <a:solidFill>
            <a:schemeClr val="tx1"/>
          </a:solidFill>
          <a:latin typeface="Franklin Gothic Demi" pitchFamily="34" charset="0"/>
        </a:defRPr>
      </a:lvl7pPr>
      <a:lvl8pPr marL="1028700" algn="l" rtl="0" eaLnBrk="1" fontAlgn="base" hangingPunct="1">
        <a:spcBef>
          <a:spcPct val="0"/>
        </a:spcBef>
        <a:spcAft>
          <a:spcPct val="0"/>
        </a:spcAft>
        <a:defRPr sz="2400">
          <a:solidFill>
            <a:schemeClr val="tx1"/>
          </a:solidFill>
          <a:latin typeface="Franklin Gothic Demi" pitchFamily="34" charset="0"/>
        </a:defRPr>
      </a:lvl8pPr>
      <a:lvl9pPr marL="1371600" algn="l" rtl="0" eaLnBrk="1" fontAlgn="base" hangingPunct="1">
        <a:spcBef>
          <a:spcPct val="0"/>
        </a:spcBef>
        <a:spcAft>
          <a:spcPct val="0"/>
        </a:spcAft>
        <a:defRPr sz="2400">
          <a:solidFill>
            <a:schemeClr val="tx1"/>
          </a:solidFill>
          <a:latin typeface="Franklin Gothic Demi" pitchFamily="34" charset="0"/>
        </a:defRPr>
      </a:lvl9pPr>
    </p:titleStyle>
    <p:bodyStyle>
      <a:lvl1pPr marL="257175" indent="-257175"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10.tiff"/><Relationship Id="rId4" Type="http://schemas.openxmlformats.org/officeDocument/2006/relationships/image" Target="../media/image9.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tiff"/><Relationship Id="rId4" Type="http://schemas.openxmlformats.org/officeDocument/2006/relationships/image" Target="../media/image9.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0.tiff"/><Relationship Id="rId4" Type="http://schemas.openxmlformats.org/officeDocument/2006/relationships/image" Target="file:////Users/jaoleary/Desktop/Code%20100%20Presentations/Code_100_2018/Feb_2018/Bambacus_Charts/MB_Pos_2_18_1a.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file://localhost/Users/jaoleary/Desktop/Code%20100%20Presentations/Code_100_2016/Feb_2016/Seery_PPT/2_2_16_Big_Sky/BS_Slide_4_bac_1d.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6.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1876" y="171450"/>
            <a:ext cx="8799723" cy="617686"/>
          </a:xfrm>
          <a:prstGeom prst="rect">
            <a:avLst/>
          </a:prstGeom>
        </p:spPr>
        <p:txBody>
          <a:bodyPr/>
          <a:lstStyle>
            <a:lvl1pPr algn="ctr" rtl="0" eaLnBrk="1" fontAlgn="base" hangingPunct="1">
              <a:lnSpc>
                <a:spcPct val="85000"/>
              </a:lnSpc>
              <a:spcBef>
                <a:spcPct val="0"/>
              </a:spcBef>
              <a:spcAft>
                <a:spcPct val="0"/>
              </a:spcAft>
              <a:defRPr sz="3200" b="0">
                <a:solidFill>
                  <a:schemeClr val="bg1"/>
                </a:solidFill>
                <a:latin typeface="Arial"/>
                <a:ea typeface="ヒラギノ角ゴ Pro W3" pitchFamily="-109" charset="-128"/>
                <a:cs typeface="Arial"/>
              </a:defRPr>
            </a:lvl1pPr>
            <a:lvl2pPr algn="l" rtl="0" eaLnBrk="1" fontAlgn="base" hangingPunct="1">
              <a:lnSpc>
                <a:spcPct val="85000"/>
              </a:lnSpc>
              <a:spcBef>
                <a:spcPct val="0"/>
              </a:spcBef>
              <a:spcAft>
                <a:spcPct val="0"/>
              </a:spcAft>
              <a:defRPr sz="3000">
                <a:solidFill>
                  <a:schemeClr val="bg1"/>
                </a:solidFill>
                <a:latin typeface="Arial" pitchFamily="-65" charset="0"/>
                <a:ea typeface="ヒラギノ角ゴ Pro W3" pitchFamily="-109" charset="-128"/>
                <a:cs typeface="ヒラギノ角ゴ Pro W3" pitchFamily="-109" charset="-128"/>
              </a:defRPr>
            </a:lvl2pPr>
            <a:lvl3pPr algn="l" rtl="0" eaLnBrk="1" fontAlgn="base" hangingPunct="1">
              <a:lnSpc>
                <a:spcPct val="85000"/>
              </a:lnSpc>
              <a:spcBef>
                <a:spcPct val="0"/>
              </a:spcBef>
              <a:spcAft>
                <a:spcPct val="0"/>
              </a:spcAft>
              <a:defRPr sz="3000">
                <a:solidFill>
                  <a:schemeClr val="bg1"/>
                </a:solidFill>
                <a:latin typeface="Arial" pitchFamily="-65" charset="0"/>
                <a:ea typeface="ヒラギノ角ゴ Pro W3" pitchFamily="-109" charset="-128"/>
                <a:cs typeface="ヒラギノ角ゴ Pro W3" pitchFamily="-109" charset="-128"/>
              </a:defRPr>
            </a:lvl3pPr>
            <a:lvl4pPr algn="l" rtl="0" eaLnBrk="1" fontAlgn="base" hangingPunct="1">
              <a:lnSpc>
                <a:spcPct val="85000"/>
              </a:lnSpc>
              <a:spcBef>
                <a:spcPct val="0"/>
              </a:spcBef>
              <a:spcAft>
                <a:spcPct val="0"/>
              </a:spcAft>
              <a:defRPr sz="3000">
                <a:solidFill>
                  <a:schemeClr val="bg1"/>
                </a:solidFill>
                <a:latin typeface="Arial" pitchFamily="-65" charset="0"/>
                <a:ea typeface="ヒラギノ角ゴ Pro W3" pitchFamily="-109" charset="-128"/>
                <a:cs typeface="ヒラギノ角ゴ Pro W3" pitchFamily="-109" charset="-128"/>
              </a:defRPr>
            </a:lvl4pPr>
            <a:lvl5pPr algn="l" rtl="0" eaLnBrk="1" fontAlgn="base" hangingPunct="1">
              <a:lnSpc>
                <a:spcPct val="85000"/>
              </a:lnSpc>
              <a:spcBef>
                <a:spcPct val="0"/>
              </a:spcBef>
              <a:spcAft>
                <a:spcPct val="0"/>
              </a:spcAft>
              <a:defRPr sz="3000">
                <a:solidFill>
                  <a:schemeClr val="bg1"/>
                </a:solidFill>
                <a:latin typeface="Arial" pitchFamily="-65" charset="0"/>
                <a:ea typeface="ヒラギノ角ゴ Pro W3" pitchFamily="-109" charset="-128"/>
                <a:cs typeface="ヒラギノ角ゴ Pro W3" pitchFamily="-109" charset="-128"/>
              </a:defRPr>
            </a:lvl5pPr>
            <a:lvl6pPr marL="455908" algn="l" rtl="0" eaLnBrk="1" fontAlgn="base" hangingPunct="1">
              <a:lnSpc>
                <a:spcPct val="85000"/>
              </a:lnSpc>
              <a:spcBef>
                <a:spcPct val="0"/>
              </a:spcBef>
              <a:spcAft>
                <a:spcPct val="0"/>
              </a:spcAft>
              <a:defRPr sz="3000">
                <a:solidFill>
                  <a:schemeClr val="bg1"/>
                </a:solidFill>
                <a:latin typeface="Arial" pitchFamily="-65" charset="0"/>
              </a:defRPr>
            </a:lvl6pPr>
            <a:lvl7pPr marL="911816" algn="l" rtl="0" eaLnBrk="1" fontAlgn="base" hangingPunct="1">
              <a:lnSpc>
                <a:spcPct val="85000"/>
              </a:lnSpc>
              <a:spcBef>
                <a:spcPct val="0"/>
              </a:spcBef>
              <a:spcAft>
                <a:spcPct val="0"/>
              </a:spcAft>
              <a:defRPr sz="3000">
                <a:solidFill>
                  <a:schemeClr val="bg1"/>
                </a:solidFill>
                <a:latin typeface="Arial" pitchFamily="-65" charset="0"/>
              </a:defRPr>
            </a:lvl7pPr>
            <a:lvl8pPr marL="1367724" algn="l" rtl="0" eaLnBrk="1" fontAlgn="base" hangingPunct="1">
              <a:lnSpc>
                <a:spcPct val="85000"/>
              </a:lnSpc>
              <a:spcBef>
                <a:spcPct val="0"/>
              </a:spcBef>
              <a:spcAft>
                <a:spcPct val="0"/>
              </a:spcAft>
              <a:defRPr sz="3000">
                <a:solidFill>
                  <a:schemeClr val="bg1"/>
                </a:solidFill>
                <a:latin typeface="Arial" pitchFamily="-65" charset="0"/>
              </a:defRPr>
            </a:lvl8pPr>
            <a:lvl9pPr marL="1823633" algn="l" rtl="0" eaLnBrk="1" fontAlgn="base" hangingPunct="1">
              <a:lnSpc>
                <a:spcPct val="85000"/>
              </a:lnSpc>
              <a:spcBef>
                <a:spcPct val="0"/>
              </a:spcBef>
              <a:spcAft>
                <a:spcPct val="0"/>
              </a:spcAft>
              <a:defRPr sz="3000">
                <a:solidFill>
                  <a:schemeClr val="bg1"/>
                </a:solidFill>
                <a:latin typeface="Arial" pitchFamily="-65" charset="0"/>
              </a:defRPr>
            </a:lvl9pPr>
          </a:lstStyle>
          <a:p>
            <a:pPr algn="l"/>
            <a:r>
              <a:rPr lang="en-US" sz="2800" b="1" kern="0" dirty="0">
                <a:solidFill>
                  <a:srgbClr val="0070C0"/>
                </a:solidFill>
              </a:rPr>
              <a:t>Scenario-Based Case Study Analysis of Asteroid Mitigation in the Short Response Time Regime</a:t>
            </a:r>
          </a:p>
        </p:txBody>
      </p:sp>
      <p:sp>
        <p:nvSpPr>
          <p:cNvPr id="5" name="Slide Number Placeholder 4"/>
          <p:cNvSpPr>
            <a:spLocks noGrp="1"/>
          </p:cNvSpPr>
          <p:nvPr>
            <p:ph type="sldNum" sz="quarter" idx="10"/>
          </p:nvPr>
        </p:nvSpPr>
        <p:spPr/>
        <p:txBody>
          <a:bodyPr/>
          <a:lstStyle/>
          <a:p>
            <a:fld id="{95AB2A7C-226B-411F-807F-8B03273F3D55}" type="slidenum">
              <a:rPr lang="en-US" smtClean="0"/>
              <a:pPr/>
              <a:t>1</a:t>
            </a:fld>
            <a:endParaRPr lang="en-US"/>
          </a:p>
        </p:txBody>
      </p:sp>
      <p:pic>
        <p:nvPicPr>
          <p:cNvPr id="2" name="Picture 1"/>
          <p:cNvPicPr>
            <a:picLocks noChangeAspect="1"/>
          </p:cNvPicPr>
          <p:nvPr/>
        </p:nvPicPr>
        <p:blipFill>
          <a:blip r:embed="rId3"/>
          <a:stretch>
            <a:fillRect/>
          </a:stretch>
        </p:blipFill>
        <p:spPr>
          <a:xfrm>
            <a:off x="0" y="990600"/>
            <a:ext cx="9144000" cy="5943600"/>
          </a:xfrm>
          <a:prstGeom prst="rect">
            <a:avLst/>
          </a:prstGeom>
        </p:spPr>
      </p:pic>
      <p:sp>
        <p:nvSpPr>
          <p:cNvPr id="6" name="TextBox 5"/>
          <p:cNvSpPr txBox="1"/>
          <p:nvPr/>
        </p:nvSpPr>
        <p:spPr>
          <a:xfrm>
            <a:off x="6635641" y="6527858"/>
            <a:ext cx="2590800" cy="307777"/>
          </a:xfrm>
          <a:prstGeom prst="rect">
            <a:avLst/>
          </a:prstGeom>
          <a:noFill/>
        </p:spPr>
        <p:txBody>
          <a:bodyPr wrap="square" rtlCol="0">
            <a:spAutoFit/>
          </a:bodyPr>
          <a:lstStyle/>
          <a:p>
            <a:r>
              <a:rPr lang="en-US" sz="1400" b="1">
                <a:solidFill>
                  <a:schemeClr val="bg1"/>
                </a:solidFill>
              </a:rPr>
              <a:t>Image courtesy of NASA</a:t>
            </a:r>
            <a:endParaRPr lang="en-US" sz="1400" b="1" dirty="0">
              <a:solidFill>
                <a:schemeClr val="bg1"/>
              </a:solidFill>
            </a:endParaRPr>
          </a:p>
        </p:txBody>
      </p:sp>
      <p:pic>
        <p:nvPicPr>
          <p:cNvPr id="7" name="Picture 6"/>
          <p:cNvPicPr>
            <a:picLocks noChangeAspect="1"/>
          </p:cNvPicPr>
          <p:nvPr/>
        </p:nvPicPr>
        <p:blipFill>
          <a:blip r:embed="rId4">
            <a:alphaModFix/>
            <a:duotone>
              <a:schemeClr val="accent3">
                <a:shade val="45000"/>
                <a:satMod val="135000"/>
              </a:schemeClr>
              <a:prstClr val="white"/>
            </a:duotone>
          </a:blip>
          <a:stretch>
            <a:fillRect/>
          </a:stretch>
        </p:blipFill>
        <p:spPr>
          <a:xfrm>
            <a:off x="33793" y="990600"/>
            <a:ext cx="1795007" cy="692574"/>
          </a:xfrm>
          <a:prstGeom prst="rect">
            <a:avLst/>
          </a:prstGeom>
        </p:spPr>
      </p:pic>
      <p:pic>
        <p:nvPicPr>
          <p:cNvPr id="8" name="Picture 7"/>
          <p:cNvPicPr>
            <a:picLocks noChangeAspect="1"/>
          </p:cNvPicPr>
          <p:nvPr/>
        </p:nvPicPr>
        <p:blipFill>
          <a:blip r:embed="rId5"/>
          <a:stretch>
            <a:fillRect/>
          </a:stretch>
        </p:blipFill>
        <p:spPr>
          <a:xfrm>
            <a:off x="8058924" y="990600"/>
            <a:ext cx="1143000" cy="996523"/>
          </a:xfrm>
          <a:prstGeom prst="rect">
            <a:avLst/>
          </a:prstGeom>
        </p:spPr>
      </p:pic>
      <p:sp>
        <p:nvSpPr>
          <p:cNvPr id="4" name="Rectangle 3"/>
          <p:cNvSpPr/>
          <p:nvPr/>
        </p:nvSpPr>
        <p:spPr>
          <a:xfrm>
            <a:off x="381000" y="5638800"/>
            <a:ext cx="4572000" cy="1200329"/>
          </a:xfrm>
          <a:prstGeom prst="rect">
            <a:avLst/>
          </a:prstGeom>
        </p:spPr>
        <p:txBody>
          <a:bodyPr>
            <a:spAutoFit/>
          </a:bodyPr>
          <a:lstStyle/>
          <a:p>
            <a:r>
              <a:rPr lang="en-US" dirty="0">
                <a:solidFill>
                  <a:schemeClr val="bg1"/>
                </a:solidFill>
              </a:rPr>
              <a:t>Bernie </a:t>
            </a:r>
            <a:r>
              <a:rPr lang="en-US" dirty="0" err="1">
                <a:solidFill>
                  <a:schemeClr val="bg1"/>
                </a:solidFill>
              </a:rPr>
              <a:t>Seery</a:t>
            </a:r>
            <a:r>
              <a:rPr lang="en-US" dirty="0">
                <a:solidFill>
                  <a:schemeClr val="bg1"/>
                </a:solidFill>
              </a:rPr>
              <a:t> and Kevin </a:t>
            </a:r>
            <a:r>
              <a:rPr lang="en-US" dirty="0" err="1">
                <a:solidFill>
                  <a:schemeClr val="bg1"/>
                </a:solidFill>
              </a:rPr>
              <a:t>Greenaugh</a:t>
            </a:r>
            <a:endParaRPr lang="en-US" dirty="0">
              <a:solidFill>
                <a:schemeClr val="bg1"/>
              </a:solidFill>
            </a:endParaRPr>
          </a:p>
          <a:p>
            <a:r>
              <a:rPr lang="en-US" dirty="0">
                <a:solidFill>
                  <a:schemeClr val="bg1"/>
                </a:solidFill>
              </a:rPr>
              <a:t>IEEE Aerospace 2018</a:t>
            </a:r>
          </a:p>
          <a:p>
            <a:r>
              <a:rPr lang="en-US" dirty="0">
                <a:solidFill>
                  <a:schemeClr val="bg1"/>
                </a:solidFill>
              </a:rPr>
              <a:t>Big Sky, Montana</a:t>
            </a:r>
          </a:p>
          <a:p>
            <a:r>
              <a:rPr lang="en-US" dirty="0">
                <a:solidFill>
                  <a:schemeClr val="bg1"/>
                </a:solidFill>
              </a:rPr>
              <a:t>March 8, 2018</a:t>
            </a:r>
            <a:endParaRPr lang="en-US" sz="1400" dirty="0">
              <a:solidFill>
                <a:schemeClr val="bg1"/>
              </a:solidFill>
            </a:endParaRPr>
          </a:p>
        </p:txBody>
      </p:sp>
    </p:spTree>
    <p:extLst>
      <p:ext uri="{BB962C8B-B14F-4D97-AF65-F5344CB8AC3E}">
        <p14:creationId xmlns:p14="http://schemas.microsoft.com/office/powerpoint/2010/main" val="477158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BB9E3D-6E79-EF4D-8610-3239DC75C33E}"/>
              </a:ext>
            </a:extLst>
          </p:cNvPr>
          <p:cNvPicPr>
            <a:picLocks noGrp="1" noChangeAspect="1"/>
          </p:cNvPicPr>
          <p:nvPr>
            <p:ph idx="1"/>
          </p:nvPr>
        </p:nvPicPr>
        <p:blipFill>
          <a:blip r:embed="rId3"/>
          <a:stretch>
            <a:fillRect/>
          </a:stretch>
        </p:blipFill>
        <p:spPr>
          <a:xfrm>
            <a:off x="0" y="58681"/>
            <a:ext cx="1356652" cy="522088"/>
          </a:xfrm>
        </p:spPr>
      </p:pic>
      <p:sp>
        <p:nvSpPr>
          <p:cNvPr id="3" name="Title 2">
            <a:extLst>
              <a:ext uri="{FF2B5EF4-FFF2-40B4-BE49-F238E27FC236}">
                <a16:creationId xmlns:a16="http://schemas.microsoft.com/office/drawing/2014/main" id="{FCE06AFD-BD2C-7E4F-9DCE-5E6E579F847E}"/>
              </a:ext>
            </a:extLst>
          </p:cNvPr>
          <p:cNvSpPr>
            <a:spLocks noGrp="1"/>
          </p:cNvSpPr>
          <p:nvPr>
            <p:ph type="title"/>
          </p:nvPr>
        </p:nvSpPr>
        <p:spPr>
          <a:xfrm>
            <a:off x="165286" y="1881219"/>
            <a:ext cx="3438370" cy="344866"/>
          </a:xfrm>
        </p:spPr>
        <p:txBody>
          <a:bodyPr/>
          <a:lstStyle/>
          <a:p>
            <a:r>
              <a:rPr lang="en-US" sz="2400" dirty="0"/>
              <a:t>Case 2: Didymos B</a:t>
            </a:r>
          </a:p>
        </p:txBody>
      </p:sp>
      <p:pic>
        <p:nvPicPr>
          <p:cNvPr id="1028" name="Picture 4" descr="https://upload.wikimedia.org/wikipedia/commons/thumb/e/e5/NASA_logo.svg/290px-NASA_logo.svg.png">
            <a:extLst>
              <a:ext uri="{FF2B5EF4-FFF2-40B4-BE49-F238E27FC236}">
                <a16:creationId xmlns:a16="http://schemas.microsoft.com/office/drawing/2014/main" id="{C32913FC-5D7B-7F43-9293-335D07F35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4653" y="2348"/>
            <a:ext cx="720493" cy="5962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147FE6-96D9-2D43-8A65-B306F1C45142}"/>
              </a:ext>
            </a:extLst>
          </p:cNvPr>
          <p:cNvPicPr>
            <a:picLocks noChangeAspect="1"/>
          </p:cNvPicPr>
          <p:nvPr/>
        </p:nvPicPr>
        <p:blipFill>
          <a:blip r:embed="rId5"/>
          <a:stretch>
            <a:fillRect/>
          </a:stretch>
        </p:blipFill>
        <p:spPr>
          <a:xfrm>
            <a:off x="4640105" y="1843150"/>
            <a:ext cx="3689865" cy="3689865"/>
          </a:xfrm>
          <a:prstGeom prst="rect">
            <a:avLst/>
          </a:prstGeom>
        </p:spPr>
      </p:pic>
      <p:sp>
        <p:nvSpPr>
          <p:cNvPr id="12" name="Title 2">
            <a:extLst>
              <a:ext uri="{FF2B5EF4-FFF2-40B4-BE49-F238E27FC236}">
                <a16:creationId xmlns:a16="http://schemas.microsoft.com/office/drawing/2014/main" id="{59A6E3A6-8F2C-A745-9B2D-5FA327317F21}"/>
              </a:ext>
            </a:extLst>
          </p:cNvPr>
          <p:cNvSpPr txBox="1">
            <a:spLocks/>
          </p:cNvSpPr>
          <p:nvPr/>
        </p:nvSpPr>
        <p:spPr>
          <a:xfrm>
            <a:off x="4648200" y="2095259"/>
            <a:ext cx="5410200" cy="458324"/>
          </a:xfrm>
          <a:prstGeom prst="rect">
            <a:avLst/>
          </a:prstGeom>
          <a:effectLst/>
        </p:spPr>
        <p:txBody>
          <a:bodyPr vert="horz" lIns="91440" rIns="45720" rtlCol="0" anchor="b" anchorCtr="0">
            <a:noAutofit/>
            <a:scene3d>
              <a:camera prst="orthographicFront"/>
              <a:lightRig rig="threePt" dir="t">
                <a:rot lat="0" lon="0" rev="4800000"/>
              </a:lightRig>
            </a:scene3d>
            <a:sp3d prstMaterial="matte">
              <a:bevelT w="50800" h="10160"/>
            </a:sp3d>
          </a:bodyPr>
          <a:lstStyle>
            <a:lvl1pPr algn="l" rtl="0" eaLnBrk="1" latinLnBrk="0" hangingPunct="1">
              <a:lnSpc>
                <a:spcPct val="100000"/>
              </a:lnSpc>
              <a:spcBef>
                <a:spcPct val="0"/>
              </a:spcBef>
              <a:buNone/>
              <a:defRPr kumimoji="0" sz="3200" b="1" i="0" kern="1200">
                <a:solidFill>
                  <a:srgbClr val="214A8F"/>
                </a:solidFill>
                <a:effectLst/>
                <a:latin typeface="Arial Narrow Bold"/>
                <a:ea typeface="+mj-ea"/>
                <a:cs typeface="Arial Narrow Bold"/>
              </a:defRPr>
            </a:lvl1pPr>
          </a:lstStyle>
          <a:p>
            <a:pPr defTabSz="914400"/>
            <a:r>
              <a:rPr lang="en-US" sz="2400" b="0" dirty="0">
                <a:solidFill>
                  <a:schemeClr val="tx1"/>
                </a:solidFill>
                <a:latin typeface="+mj-lt"/>
              </a:rPr>
              <a:t>Case 3: Comet Churyumov-Gerasimenko</a:t>
            </a:r>
          </a:p>
        </p:txBody>
      </p:sp>
      <p:sp>
        <p:nvSpPr>
          <p:cNvPr id="13" name="Title 2">
            <a:extLst>
              <a:ext uri="{FF2B5EF4-FFF2-40B4-BE49-F238E27FC236}">
                <a16:creationId xmlns:a16="http://schemas.microsoft.com/office/drawing/2014/main" id="{E2A7821D-CF87-DA4A-9529-AAD29EEA5236}"/>
              </a:ext>
            </a:extLst>
          </p:cNvPr>
          <p:cNvSpPr txBox="1">
            <a:spLocks/>
          </p:cNvSpPr>
          <p:nvPr/>
        </p:nvSpPr>
        <p:spPr>
          <a:xfrm>
            <a:off x="167978" y="1096973"/>
            <a:ext cx="8805955" cy="458324"/>
          </a:xfrm>
          <a:prstGeom prst="rect">
            <a:avLst/>
          </a:prstGeom>
          <a:effectLst/>
        </p:spPr>
        <p:txBody>
          <a:bodyPr vert="horz" lIns="91440" rIns="45720" rtlCol="0" anchor="b" anchorCtr="0">
            <a:noAutofit/>
            <a:scene3d>
              <a:camera prst="orthographicFront"/>
              <a:lightRig rig="threePt" dir="t">
                <a:rot lat="0" lon="0" rev="4800000"/>
              </a:lightRig>
            </a:scene3d>
            <a:sp3d prstMaterial="matte">
              <a:bevelT w="50800" h="10160"/>
            </a:sp3d>
          </a:bodyPr>
          <a:lstStyle>
            <a:lvl1pPr algn="l" rtl="0" eaLnBrk="1" latinLnBrk="0" hangingPunct="1">
              <a:lnSpc>
                <a:spcPct val="100000"/>
              </a:lnSpc>
              <a:spcBef>
                <a:spcPct val="0"/>
              </a:spcBef>
              <a:buNone/>
              <a:defRPr kumimoji="0" sz="3200" b="1" i="0" kern="1200">
                <a:solidFill>
                  <a:srgbClr val="214A8F"/>
                </a:solidFill>
                <a:effectLst/>
                <a:latin typeface="Arial Narrow Bold"/>
                <a:ea typeface="+mj-ea"/>
                <a:cs typeface="Arial Narrow Bold"/>
              </a:defRPr>
            </a:lvl1pPr>
          </a:lstStyle>
          <a:p>
            <a:pPr algn="ctr" defTabSz="914400"/>
            <a:r>
              <a:rPr lang="en-US" dirty="0"/>
              <a:t>Cases 2 and 3 explore asteroid shape effects on kinetic and nuclear deflection</a:t>
            </a:r>
          </a:p>
        </p:txBody>
      </p:sp>
      <p:pic>
        <p:nvPicPr>
          <p:cNvPr id="8" name="Picture 7">
            <a:extLst>
              <a:ext uri="{FF2B5EF4-FFF2-40B4-BE49-F238E27FC236}">
                <a16:creationId xmlns:a16="http://schemas.microsoft.com/office/drawing/2014/main" id="{A0415886-FCBF-994E-9CCE-779BF909C788}"/>
              </a:ext>
            </a:extLst>
          </p:cNvPr>
          <p:cNvPicPr>
            <a:picLocks noChangeAspect="1"/>
          </p:cNvPicPr>
          <p:nvPr/>
        </p:nvPicPr>
        <p:blipFill>
          <a:blip r:embed="rId6"/>
          <a:stretch>
            <a:fillRect/>
          </a:stretch>
        </p:blipFill>
        <p:spPr>
          <a:xfrm>
            <a:off x="165286" y="2705037"/>
            <a:ext cx="2648098" cy="2360139"/>
          </a:xfrm>
          <a:prstGeom prst="rect">
            <a:avLst/>
          </a:prstGeom>
        </p:spPr>
      </p:pic>
      <p:cxnSp>
        <p:nvCxnSpPr>
          <p:cNvPr id="10" name="Straight Arrow Connector 9">
            <a:extLst>
              <a:ext uri="{FF2B5EF4-FFF2-40B4-BE49-F238E27FC236}">
                <a16:creationId xmlns:a16="http://schemas.microsoft.com/office/drawing/2014/main" id="{DAD2E13F-D047-FC48-BF6D-3B384BFCD896}"/>
              </a:ext>
            </a:extLst>
          </p:cNvPr>
          <p:cNvCxnSpPr>
            <a:cxnSpLocks/>
          </p:cNvCxnSpPr>
          <p:nvPr/>
        </p:nvCxnSpPr>
        <p:spPr>
          <a:xfrm>
            <a:off x="1143893" y="2228515"/>
            <a:ext cx="0" cy="48097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716B081-25DB-234A-9A9D-C64ED331D850}"/>
              </a:ext>
            </a:extLst>
          </p:cNvPr>
          <p:cNvCxnSpPr>
            <a:cxnSpLocks/>
          </p:cNvCxnSpPr>
          <p:nvPr/>
        </p:nvCxnSpPr>
        <p:spPr>
          <a:xfrm flipH="1">
            <a:off x="2813384" y="3885891"/>
            <a:ext cx="45567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71CDC64-4FF0-224A-8445-606DF7208C56}"/>
              </a:ext>
            </a:extLst>
          </p:cNvPr>
          <p:cNvSpPr txBox="1"/>
          <p:nvPr/>
        </p:nvSpPr>
        <p:spPr>
          <a:xfrm>
            <a:off x="2233809" y="2816575"/>
            <a:ext cx="1084282" cy="338554"/>
          </a:xfrm>
          <a:prstGeom prst="rect">
            <a:avLst/>
          </a:prstGeom>
          <a:solidFill>
            <a:schemeClr val="bg1"/>
          </a:solidFill>
          <a:ln>
            <a:solidFill>
              <a:schemeClr val="tx1"/>
            </a:solidFill>
          </a:ln>
        </p:spPr>
        <p:txBody>
          <a:bodyPr wrap="square" rtlCol="0">
            <a:spAutoFit/>
          </a:bodyPr>
          <a:lstStyle/>
          <a:p>
            <a:r>
              <a:rPr lang="en-US" sz="1600" b="1" dirty="0"/>
              <a:t>t = 0.09 s</a:t>
            </a:r>
          </a:p>
        </p:txBody>
      </p:sp>
      <p:sp>
        <p:nvSpPr>
          <p:cNvPr id="20" name="TextBox 19">
            <a:extLst>
              <a:ext uri="{FF2B5EF4-FFF2-40B4-BE49-F238E27FC236}">
                <a16:creationId xmlns:a16="http://schemas.microsoft.com/office/drawing/2014/main" id="{95DDFABD-D0BD-CD4A-B3A0-B5F88ECBD9AB}"/>
              </a:ext>
            </a:extLst>
          </p:cNvPr>
          <p:cNvSpPr txBox="1"/>
          <p:nvPr/>
        </p:nvSpPr>
        <p:spPr>
          <a:xfrm>
            <a:off x="2350519" y="4418845"/>
            <a:ext cx="1935145" cy="646331"/>
          </a:xfrm>
          <a:prstGeom prst="rect">
            <a:avLst/>
          </a:prstGeom>
          <a:noFill/>
        </p:spPr>
        <p:txBody>
          <a:bodyPr wrap="none" rtlCol="0">
            <a:spAutoFit/>
          </a:bodyPr>
          <a:lstStyle/>
          <a:p>
            <a:r>
              <a:rPr lang="en-US" dirty="0"/>
              <a:t>Red: v &gt; 100 m/s</a:t>
            </a:r>
          </a:p>
          <a:p>
            <a:r>
              <a:rPr lang="en-US" dirty="0"/>
              <a:t>Blue: v &lt; 5 cm/s</a:t>
            </a:r>
          </a:p>
        </p:txBody>
      </p:sp>
      <p:sp>
        <p:nvSpPr>
          <p:cNvPr id="18" name="TextBox 17">
            <a:extLst>
              <a:ext uri="{FF2B5EF4-FFF2-40B4-BE49-F238E27FC236}">
                <a16:creationId xmlns:a16="http://schemas.microsoft.com/office/drawing/2014/main" id="{1DDEA43B-04D9-4646-BF46-0580311D42FF}"/>
              </a:ext>
            </a:extLst>
          </p:cNvPr>
          <p:cNvSpPr txBox="1"/>
          <p:nvPr/>
        </p:nvSpPr>
        <p:spPr>
          <a:xfrm>
            <a:off x="3243316" y="3688083"/>
            <a:ext cx="1029449" cy="369332"/>
          </a:xfrm>
          <a:prstGeom prst="rect">
            <a:avLst/>
          </a:prstGeom>
          <a:noFill/>
        </p:spPr>
        <p:txBody>
          <a:bodyPr wrap="none" rtlCol="0">
            <a:spAutoFit/>
          </a:bodyPr>
          <a:lstStyle/>
          <a:p>
            <a:r>
              <a:rPr lang="en-US" dirty="0"/>
              <a:t>β ~ 1.65</a:t>
            </a:r>
          </a:p>
        </p:txBody>
      </p:sp>
      <p:sp>
        <p:nvSpPr>
          <p:cNvPr id="24" name="TextBox 23">
            <a:extLst>
              <a:ext uri="{FF2B5EF4-FFF2-40B4-BE49-F238E27FC236}">
                <a16:creationId xmlns:a16="http://schemas.microsoft.com/office/drawing/2014/main" id="{1AFC85A6-1878-DD4B-B087-691AEB69B059}"/>
              </a:ext>
            </a:extLst>
          </p:cNvPr>
          <p:cNvSpPr txBox="1"/>
          <p:nvPr/>
        </p:nvSpPr>
        <p:spPr>
          <a:xfrm>
            <a:off x="114444" y="2323014"/>
            <a:ext cx="1029449" cy="369332"/>
          </a:xfrm>
          <a:prstGeom prst="rect">
            <a:avLst/>
          </a:prstGeom>
          <a:noFill/>
        </p:spPr>
        <p:txBody>
          <a:bodyPr wrap="none" rtlCol="0">
            <a:spAutoFit/>
          </a:bodyPr>
          <a:lstStyle/>
          <a:p>
            <a:r>
              <a:rPr lang="en-US" dirty="0"/>
              <a:t>β ~ 1.25</a:t>
            </a:r>
          </a:p>
        </p:txBody>
      </p:sp>
      <p:sp>
        <p:nvSpPr>
          <p:cNvPr id="21" name="TextBox 20">
            <a:extLst>
              <a:ext uri="{FF2B5EF4-FFF2-40B4-BE49-F238E27FC236}">
                <a16:creationId xmlns:a16="http://schemas.microsoft.com/office/drawing/2014/main" id="{19BA7399-4D9C-6E4B-8D07-520F31DA4BD3}"/>
              </a:ext>
            </a:extLst>
          </p:cNvPr>
          <p:cNvSpPr txBox="1"/>
          <p:nvPr/>
        </p:nvSpPr>
        <p:spPr>
          <a:xfrm>
            <a:off x="165286" y="5447199"/>
            <a:ext cx="3682313" cy="646331"/>
          </a:xfrm>
          <a:prstGeom prst="rect">
            <a:avLst/>
          </a:prstGeom>
          <a:noFill/>
        </p:spPr>
        <p:txBody>
          <a:bodyPr wrap="square" rtlCol="0">
            <a:spAutoFit/>
          </a:bodyPr>
          <a:lstStyle/>
          <a:p>
            <a:r>
              <a:rPr lang="en-US" dirty="0"/>
              <a:t>Momentum delivery ~ 30% greater for impact along X-axis</a:t>
            </a:r>
          </a:p>
        </p:txBody>
      </p:sp>
      <p:sp>
        <p:nvSpPr>
          <p:cNvPr id="22" name="TextBox 21">
            <a:extLst>
              <a:ext uri="{FF2B5EF4-FFF2-40B4-BE49-F238E27FC236}">
                <a16:creationId xmlns:a16="http://schemas.microsoft.com/office/drawing/2014/main" id="{9AF72FAD-042F-354C-9BA8-847DE0AC4625}"/>
              </a:ext>
            </a:extLst>
          </p:cNvPr>
          <p:cNvSpPr txBox="1"/>
          <p:nvPr/>
        </p:nvSpPr>
        <p:spPr>
          <a:xfrm>
            <a:off x="2723656" y="3395450"/>
            <a:ext cx="825867" cy="369332"/>
          </a:xfrm>
          <a:prstGeom prst="rect">
            <a:avLst/>
          </a:prstGeom>
          <a:noFill/>
        </p:spPr>
        <p:txBody>
          <a:bodyPr wrap="none" rtlCol="0">
            <a:spAutoFit/>
          </a:bodyPr>
          <a:lstStyle/>
          <a:p>
            <a:r>
              <a:rPr lang="en-US" dirty="0"/>
              <a:t>X-axis</a:t>
            </a:r>
          </a:p>
        </p:txBody>
      </p:sp>
      <p:sp>
        <p:nvSpPr>
          <p:cNvPr id="28" name="TextBox 27">
            <a:extLst>
              <a:ext uri="{FF2B5EF4-FFF2-40B4-BE49-F238E27FC236}">
                <a16:creationId xmlns:a16="http://schemas.microsoft.com/office/drawing/2014/main" id="{5516F04E-4B12-C14F-8C1F-08DB6374A89E}"/>
              </a:ext>
            </a:extLst>
          </p:cNvPr>
          <p:cNvSpPr txBox="1"/>
          <p:nvPr/>
        </p:nvSpPr>
        <p:spPr>
          <a:xfrm>
            <a:off x="1201735" y="2367341"/>
            <a:ext cx="804707" cy="369332"/>
          </a:xfrm>
          <a:prstGeom prst="rect">
            <a:avLst/>
          </a:prstGeom>
          <a:noFill/>
        </p:spPr>
        <p:txBody>
          <a:bodyPr wrap="none" rtlCol="0">
            <a:spAutoFit/>
          </a:bodyPr>
          <a:lstStyle/>
          <a:p>
            <a:r>
              <a:rPr lang="en-US" dirty="0"/>
              <a:t>Y-axis</a:t>
            </a:r>
          </a:p>
        </p:txBody>
      </p:sp>
      <p:cxnSp>
        <p:nvCxnSpPr>
          <p:cNvPr id="29" name="Straight Arrow Connector 28">
            <a:extLst>
              <a:ext uri="{FF2B5EF4-FFF2-40B4-BE49-F238E27FC236}">
                <a16:creationId xmlns:a16="http://schemas.microsoft.com/office/drawing/2014/main" id="{24F22235-551E-AC4B-8FEF-F8E473C07372}"/>
              </a:ext>
            </a:extLst>
          </p:cNvPr>
          <p:cNvCxnSpPr>
            <a:cxnSpLocks/>
          </p:cNvCxnSpPr>
          <p:nvPr/>
        </p:nvCxnSpPr>
        <p:spPr>
          <a:xfrm flipH="1">
            <a:off x="8070640" y="4057415"/>
            <a:ext cx="45567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E43CB08-6093-F643-A9A2-1A6D0309B853}"/>
              </a:ext>
            </a:extLst>
          </p:cNvPr>
          <p:cNvCxnSpPr>
            <a:cxnSpLocks/>
          </p:cNvCxnSpPr>
          <p:nvPr/>
        </p:nvCxnSpPr>
        <p:spPr>
          <a:xfrm>
            <a:off x="6584985" y="2211376"/>
            <a:ext cx="0" cy="48097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D6063E1-3524-D44F-BD6B-765A3022867A}"/>
              </a:ext>
            </a:extLst>
          </p:cNvPr>
          <p:cNvSpPr txBox="1"/>
          <p:nvPr/>
        </p:nvSpPr>
        <p:spPr>
          <a:xfrm>
            <a:off x="4743828" y="4882097"/>
            <a:ext cx="3682313" cy="1477328"/>
          </a:xfrm>
          <a:prstGeom prst="rect">
            <a:avLst/>
          </a:prstGeom>
          <a:noFill/>
        </p:spPr>
        <p:txBody>
          <a:bodyPr wrap="square" rtlCol="0">
            <a:spAutoFit/>
          </a:bodyPr>
          <a:lstStyle/>
          <a:p>
            <a:r>
              <a:rPr lang="en-US" dirty="0"/>
              <a:t>Short warning time for comet may require larger 𝚫v delivery. Calculating shape effects on both kinetic and nuclear cases.</a:t>
            </a:r>
          </a:p>
          <a:p>
            <a:endParaRPr lang="en-US" dirty="0"/>
          </a:p>
        </p:txBody>
      </p:sp>
      <p:sp>
        <p:nvSpPr>
          <p:cNvPr id="2" name="TextBox 1"/>
          <p:cNvSpPr txBox="1"/>
          <p:nvPr/>
        </p:nvSpPr>
        <p:spPr>
          <a:xfrm>
            <a:off x="4876800" y="6359425"/>
            <a:ext cx="3307509" cy="369332"/>
          </a:xfrm>
          <a:prstGeom prst="rect">
            <a:avLst/>
          </a:prstGeom>
          <a:noFill/>
        </p:spPr>
        <p:txBody>
          <a:bodyPr wrap="none" rtlCol="0">
            <a:spAutoFit/>
          </a:bodyPr>
          <a:lstStyle/>
          <a:p>
            <a:r>
              <a:rPr lang="en-US" b="1" dirty="0">
                <a:solidFill>
                  <a:schemeClr val="bg1"/>
                </a:solidFill>
              </a:rPr>
              <a:t>Credit: Megan </a:t>
            </a:r>
            <a:r>
              <a:rPr lang="en-US" b="1" dirty="0" err="1">
                <a:solidFill>
                  <a:schemeClr val="bg1"/>
                </a:solidFill>
              </a:rPr>
              <a:t>Bruck</a:t>
            </a:r>
            <a:r>
              <a:rPr lang="en-US" b="1" dirty="0">
                <a:solidFill>
                  <a:schemeClr val="bg1"/>
                </a:solidFill>
              </a:rPr>
              <a:t> </a:t>
            </a:r>
            <a:r>
              <a:rPr lang="en-US" b="1" dirty="0" err="1">
                <a:solidFill>
                  <a:schemeClr val="bg1"/>
                </a:solidFill>
              </a:rPr>
              <a:t>Syal</a:t>
            </a:r>
            <a:r>
              <a:rPr lang="en-US" b="1" dirty="0">
                <a:solidFill>
                  <a:schemeClr val="bg1"/>
                </a:solidFill>
              </a:rPr>
              <a:t> (LLNL)</a:t>
            </a:r>
          </a:p>
        </p:txBody>
      </p:sp>
    </p:spTree>
    <p:extLst>
      <p:ext uri="{BB962C8B-B14F-4D97-AF65-F5344CB8AC3E}">
        <p14:creationId xmlns:p14="http://schemas.microsoft.com/office/powerpoint/2010/main" val="63607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412"/>
            <a:ext cx="8229600" cy="1143000"/>
          </a:xfrm>
        </p:spPr>
        <p:txBody>
          <a:bodyPr>
            <a:normAutofit/>
          </a:bodyPr>
          <a:lstStyle/>
          <a:p>
            <a:r>
              <a:rPr lang="en-US" sz="3600" dirty="0">
                <a:solidFill>
                  <a:srgbClr val="0070C0"/>
                </a:solidFill>
              </a:rPr>
              <a:t>Case Study 3: 2017 PDC / Comet 67P</a:t>
            </a:r>
          </a:p>
        </p:txBody>
      </p:sp>
      <p:sp>
        <p:nvSpPr>
          <p:cNvPr id="7" name="Slide Number Placeholder 2"/>
          <p:cNvSpPr txBox="1">
            <a:spLocks/>
          </p:cNvSpPr>
          <p:nvPr/>
        </p:nvSpPr>
        <p:spPr>
          <a:xfrm>
            <a:off x="6908800" y="64490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06CE0FF-E510-A648-AB40-ACAC1F2DC856}" type="slidenum">
              <a:rPr lang="en-US" sz="1200" smtClean="0">
                <a:solidFill>
                  <a:prstClr val="black"/>
                </a:solidFill>
              </a:rPr>
              <a:pPr algn="r"/>
              <a:t>11</a:t>
            </a:fld>
            <a:endParaRPr lang="en-US" sz="1200" dirty="0">
              <a:solidFill>
                <a:prstClr val="black"/>
              </a:solidFill>
            </a:endParaRPr>
          </a:p>
        </p:txBody>
      </p:sp>
      <p:grpSp>
        <p:nvGrpSpPr>
          <p:cNvPr id="5" name="Group 4"/>
          <p:cNvGrpSpPr/>
          <p:nvPr/>
        </p:nvGrpSpPr>
        <p:grpSpPr>
          <a:xfrm>
            <a:off x="4979616" y="963465"/>
            <a:ext cx="4469184" cy="4793978"/>
            <a:chOff x="5169729" y="966631"/>
            <a:chExt cx="3985535" cy="4162558"/>
          </a:xfrm>
        </p:grpSpPr>
        <p:pic>
          <p:nvPicPr>
            <p:cNvPr id="8" name="Picture 7"/>
            <p:cNvPicPr>
              <a:picLocks noChangeAspect="1"/>
            </p:cNvPicPr>
            <p:nvPr/>
          </p:nvPicPr>
          <p:blipFill>
            <a:blip r:embed="rId3"/>
            <a:stretch>
              <a:fillRect/>
            </a:stretch>
          </p:blipFill>
          <p:spPr>
            <a:xfrm>
              <a:off x="5804346" y="966631"/>
              <a:ext cx="2802429" cy="214503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1372" t="17126" r="13420" b="7144"/>
            <a:stretch/>
          </p:blipFill>
          <p:spPr>
            <a:xfrm>
              <a:off x="6178362" y="3708514"/>
              <a:ext cx="1881141" cy="1420675"/>
            </a:xfrm>
            <a:prstGeom prst="rect">
              <a:avLst/>
            </a:prstGeom>
          </p:spPr>
        </p:pic>
        <p:sp>
          <p:nvSpPr>
            <p:cNvPr id="16" name="TextBox 15"/>
            <p:cNvSpPr txBox="1"/>
            <p:nvPr/>
          </p:nvSpPr>
          <p:spPr>
            <a:xfrm>
              <a:off x="7728235" y="2985798"/>
              <a:ext cx="1305495" cy="584775"/>
            </a:xfrm>
            <a:prstGeom prst="rect">
              <a:avLst/>
            </a:prstGeom>
            <a:noFill/>
          </p:spPr>
          <p:txBody>
            <a:bodyPr wrap="square" rtlCol="0">
              <a:spAutoFit/>
            </a:bodyPr>
            <a:lstStyle/>
            <a:p>
              <a:r>
                <a:rPr lang="en-US" sz="800" b="1" dirty="0"/>
                <a:t>Comet Orbit Parameters</a:t>
              </a:r>
            </a:p>
            <a:p>
              <a:r>
                <a:rPr lang="en-US" sz="800" dirty="0"/>
                <a:t>Semi-major axis --- 2.24 au</a:t>
              </a:r>
            </a:p>
            <a:p>
              <a:r>
                <a:rPr lang="en-US" sz="800" dirty="0"/>
                <a:t>Eccentricity --------- 0.6</a:t>
              </a:r>
            </a:p>
            <a:p>
              <a:r>
                <a:rPr lang="en-US" sz="800" dirty="0"/>
                <a:t>Inclination ---------- 6.23°</a:t>
              </a:r>
            </a:p>
          </p:txBody>
        </p:sp>
        <p:sp>
          <p:nvSpPr>
            <p:cNvPr id="17" name="TextBox 16"/>
            <p:cNvSpPr txBox="1"/>
            <p:nvPr/>
          </p:nvSpPr>
          <p:spPr>
            <a:xfrm>
              <a:off x="5169729" y="3429000"/>
              <a:ext cx="3985535" cy="400859"/>
            </a:xfrm>
            <a:prstGeom prst="rect">
              <a:avLst/>
            </a:prstGeom>
            <a:noFill/>
          </p:spPr>
          <p:txBody>
            <a:bodyPr wrap="square" rtlCol="0">
              <a:spAutoFit/>
            </a:bodyPr>
            <a:lstStyle/>
            <a:p>
              <a:pPr algn="ctr"/>
              <a:r>
                <a:rPr lang="en-US" sz="1200" b="1" dirty="0"/>
                <a:t>Example Optimal Spacecraft Intercept Trajectory For </a:t>
              </a:r>
            </a:p>
            <a:p>
              <a:pPr algn="ctr"/>
              <a:r>
                <a:rPr lang="en-US" sz="1200" b="1" dirty="0"/>
                <a:t>Deflection</a:t>
              </a:r>
            </a:p>
          </p:txBody>
        </p:sp>
        <p:sp>
          <p:nvSpPr>
            <p:cNvPr id="18" name="Arc 17"/>
            <p:cNvSpPr/>
            <p:nvPr/>
          </p:nvSpPr>
          <p:spPr>
            <a:xfrm rot="10321304" flipH="1">
              <a:off x="5296409" y="2321972"/>
              <a:ext cx="1892242" cy="1978481"/>
            </a:xfrm>
            <a:prstGeom prst="arc">
              <a:avLst>
                <a:gd name="adj1" fmla="val 4752004"/>
                <a:gd name="adj2" fmla="val 15645486"/>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 name="TextBox 2"/>
          <p:cNvSpPr txBox="1"/>
          <p:nvPr/>
        </p:nvSpPr>
        <p:spPr>
          <a:xfrm>
            <a:off x="249287" y="808672"/>
            <a:ext cx="4606973" cy="1477328"/>
          </a:xfrm>
          <a:prstGeom prst="rect">
            <a:avLst/>
          </a:prstGeom>
          <a:solidFill>
            <a:schemeClr val="bg2">
              <a:lumMod val="75000"/>
            </a:schemeClr>
          </a:solidFill>
          <a:ln w="31750">
            <a:solidFill>
              <a:srgbClr val="00B0F0"/>
            </a:solidFill>
          </a:ln>
        </p:spPr>
        <p:txBody>
          <a:bodyPr wrap="square" rtlCol="0">
            <a:spAutoFit/>
          </a:bodyPr>
          <a:lstStyle/>
          <a:p>
            <a:pPr algn="ctr"/>
            <a:r>
              <a:rPr lang="en-US" b="1" dirty="0"/>
              <a:t>Pre-defined 2017 PDC orbit, Rosetta-provided Comet 67P shape model</a:t>
            </a:r>
          </a:p>
          <a:p>
            <a:pPr algn="ctr"/>
            <a:r>
              <a:rPr lang="en-US" b="1" dirty="0"/>
              <a:t>This case study represents an important step towards considering the more difficult hyperbolic comet scenarios</a:t>
            </a:r>
          </a:p>
        </p:txBody>
      </p:sp>
      <p:pic>
        <p:nvPicPr>
          <p:cNvPr id="19" name="Content Placeholder 18"/>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l="8689" t="3151" r="7814" b="2103"/>
          <a:stretch/>
        </p:blipFill>
        <p:spPr>
          <a:xfrm>
            <a:off x="12274" y="2553658"/>
            <a:ext cx="5093126" cy="3313742"/>
          </a:xfrm>
          <a:prstGeom prst="rect">
            <a:avLst/>
          </a:prstGeom>
        </p:spPr>
      </p:pic>
      <p:sp>
        <p:nvSpPr>
          <p:cNvPr id="9" name="Content Placeholder 8"/>
          <p:cNvSpPr>
            <a:spLocks noGrp="1"/>
          </p:cNvSpPr>
          <p:nvPr>
            <p:ph sz="half" idx="1"/>
          </p:nvPr>
        </p:nvSpPr>
        <p:spPr>
          <a:xfrm>
            <a:off x="432582" y="2579628"/>
            <a:ext cx="4038600" cy="3363972"/>
          </a:xfrm>
        </p:spPr>
        <p:txBody>
          <a:bodyPr/>
          <a:lstStyle/>
          <a:p>
            <a:endParaRPr lang="en-US" dirty="0"/>
          </a:p>
        </p:txBody>
      </p:sp>
      <p:sp>
        <p:nvSpPr>
          <p:cNvPr id="13" name="TextBox 12"/>
          <p:cNvSpPr txBox="1"/>
          <p:nvPr/>
        </p:nvSpPr>
        <p:spPr>
          <a:xfrm>
            <a:off x="4876800" y="6359425"/>
            <a:ext cx="2888932" cy="369332"/>
          </a:xfrm>
          <a:prstGeom prst="rect">
            <a:avLst/>
          </a:prstGeom>
          <a:noFill/>
        </p:spPr>
        <p:txBody>
          <a:bodyPr wrap="none" rtlCol="0">
            <a:spAutoFit/>
          </a:bodyPr>
          <a:lstStyle/>
          <a:p>
            <a:r>
              <a:rPr lang="en-US" b="1" dirty="0">
                <a:solidFill>
                  <a:schemeClr val="bg1"/>
                </a:solidFill>
              </a:rPr>
              <a:t>Credit</a:t>
            </a:r>
            <a:r>
              <a:rPr lang="en-US" b="1">
                <a:solidFill>
                  <a:schemeClr val="bg1"/>
                </a:solidFill>
              </a:rPr>
              <a:t>: Brent Barbee (GSFC)</a:t>
            </a:r>
            <a:endParaRPr lang="en-US" b="1" dirty="0">
              <a:solidFill>
                <a:schemeClr val="bg1"/>
              </a:solidFill>
            </a:endParaRPr>
          </a:p>
        </p:txBody>
      </p:sp>
    </p:spTree>
    <p:extLst>
      <p:ext uri="{BB962C8B-B14F-4D97-AF65-F5344CB8AC3E}">
        <p14:creationId xmlns:p14="http://schemas.microsoft.com/office/powerpoint/2010/main" val="105162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9226" y="1584960"/>
            <a:ext cx="8865244" cy="326136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p>
        </p:txBody>
      </p:sp>
      <p:sp>
        <p:nvSpPr>
          <p:cNvPr id="207" name="Title 206"/>
          <p:cNvSpPr>
            <a:spLocks noGrp="1"/>
          </p:cNvSpPr>
          <p:nvPr>
            <p:ph type="title"/>
          </p:nvPr>
        </p:nvSpPr>
        <p:spPr>
          <a:xfrm>
            <a:off x="304800" y="712252"/>
            <a:ext cx="8571333" cy="383918"/>
          </a:xfrm>
        </p:spPr>
        <p:txBody>
          <a:bodyPr>
            <a:noAutofit/>
          </a:bodyPr>
          <a:lstStyle/>
          <a:p>
            <a:r>
              <a:rPr lang="en-US" sz="4000" dirty="0">
                <a:solidFill>
                  <a:srgbClr val="0070C0"/>
                </a:solidFill>
              </a:rPr>
              <a:t>NEO mitigation modeling matrix</a:t>
            </a:r>
          </a:p>
        </p:txBody>
      </p:sp>
      <p:sp>
        <p:nvSpPr>
          <p:cNvPr id="112" name="TextBox 111"/>
          <p:cNvSpPr txBox="1"/>
          <p:nvPr/>
        </p:nvSpPr>
        <p:spPr>
          <a:xfrm>
            <a:off x="182034" y="1749989"/>
            <a:ext cx="620606" cy="246221"/>
          </a:xfrm>
          <a:prstGeom prst="rect">
            <a:avLst/>
          </a:prstGeom>
          <a:noFill/>
        </p:spPr>
        <p:txBody>
          <a:bodyPr wrap="square" rtlCol="0">
            <a:spAutoFit/>
          </a:bodyPr>
          <a:lstStyle/>
          <a:p>
            <a:pPr algn="ctr"/>
            <a:r>
              <a:rPr lang="en-US" sz="1000" b="1" dirty="0">
                <a:latin typeface="Arial"/>
                <a:cs typeface="Arial"/>
              </a:rPr>
              <a:t>Case #</a:t>
            </a:r>
          </a:p>
        </p:txBody>
      </p:sp>
      <p:sp>
        <p:nvSpPr>
          <p:cNvPr id="101" name="Rectangle 100"/>
          <p:cNvSpPr/>
          <p:nvPr/>
        </p:nvSpPr>
        <p:spPr>
          <a:xfrm>
            <a:off x="152400" y="5130474"/>
            <a:ext cx="3048000" cy="838296"/>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p>
        </p:txBody>
      </p:sp>
      <p:cxnSp>
        <p:nvCxnSpPr>
          <p:cNvPr id="3" name="Straight Connector 2"/>
          <p:cNvCxnSpPr/>
          <p:nvPr/>
        </p:nvCxnSpPr>
        <p:spPr>
          <a:xfrm>
            <a:off x="152400" y="2113280"/>
            <a:ext cx="88595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152400" y="2976880"/>
            <a:ext cx="88595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2400" y="3921760"/>
            <a:ext cx="88595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822960" y="1595120"/>
            <a:ext cx="0" cy="324104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357120" y="1595120"/>
            <a:ext cx="0" cy="324104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413760" y="1595120"/>
            <a:ext cx="0" cy="324104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064000" y="1595120"/>
            <a:ext cx="0" cy="324104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765040" y="2113280"/>
            <a:ext cx="0" cy="272288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567680" y="2113280"/>
            <a:ext cx="0" cy="272288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09360" y="1595120"/>
            <a:ext cx="0" cy="324104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7213600" y="2113280"/>
            <a:ext cx="0" cy="272288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8128000" y="2113280"/>
            <a:ext cx="0" cy="2722880"/>
          </a:xfrm>
          <a:prstGeom prst="line">
            <a:avLst/>
          </a:prstGeom>
          <a:ln w="12700">
            <a:solidFill>
              <a:srgbClr val="000000"/>
            </a:solidFill>
          </a:ln>
        </p:spPr>
        <p:style>
          <a:lnRef idx="2">
            <a:schemeClr val="accent1"/>
          </a:lnRef>
          <a:fillRef idx="0">
            <a:schemeClr val="accent1"/>
          </a:fillRef>
          <a:effectRef idx="1">
            <a:schemeClr val="accent1"/>
          </a:effectRef>
          <a:fontRef idx="minor">
            <a:schemeClr val="tx1"/>
          </a:fontRef>
        </p:style>
      </p:cxnSp>
      <p:sp>
        <p:nvSpPr>
          <p:cNvPr id="140" name="TextBox 139"/>
          <p:cNvSpPr txBox="1"/>
          <p:nvPr/>
        </p:nvSpPr>
        <p:spPr>
          <a:xfrm>
            <a:off x="1127760" y="1749989"/>
            <a:ext cx="934720" cy="246221"/>
          </a:xfrm>
          <a:prstGeom prst="rect">
            <a:avLst/>
          </a:prstGeom>
          <a:noFill/>
        </p:spPr>
        <p:txBody>
          <a:bodyPr wrap="square" rtlCol="0">
            <a:spAutoFit/>
          </a:bodyPr>
          <a:lstStyle/>
          <a:p>
            <a:pPr algn="ctr"/>
            <a:r>
              <a:rPr lang="en-US" sz="1000" b="1" dirty="0">
                <a:latin typeface="Arial"/>
                <a:cs typeface="Arial"/>
              </a:rPr>
              <a:t>Target NEO</a:t>
            </a:r>
          </a:p>
        </p:txBody>
      </p:sp>
      <p:sp>
        <p:nvSpPr>
          <p:cNvPr id="143" name="TextBox 142"/>
          <p:cNvSpPr txBox="1"/>
          <p:nvPr/>
        </p:nvSpPr>
        <p:spPr>
          <a:xfrm>
            <a:off x="2367280" y="1673044"/>
            <a:ext cx="1036320" cy="400110"/>
          </a:xfrm>
          <a:prstGeom prst="rect">
            <a:avLst/>
          </a:prstGeom>
          <a:noFill/>
        </p:spPr>
        <p:txBody>
          <a:bodyPr wrap="square" rtlCol="0">
            <a:spAutoFit/>
          </a:bodyPr>
          <a:lstStyle/>
          <a:p>
            <a:pPr algn="ctr"/>
            <a:r>
              <a:rPr lang="en-US" sz="1000" b="1" dirty="0">
                <a:latin typeface="Arial"/>
                <a:cs typeface="Arial"/>
              </a:rPr>
              <a:t>Spacecraft Model</a:t>
            </a:r>
          </a:p>
        </p:txBody>
      </p:sp>
      <p:sp>
        <p:nvSpPr>
          <p:cNvPr id="150" name="TextBox 149"/>
          <p:cNvSpPr txBox="1"/>
          <p:nvPr/>
        </p:nvSpPr>
        <p:spPr>
          <a:xfrm>
            <a:off x="3423074" y="1673044"/>
            <a:ext cx="620606" cy="400110"/>
          </a:xfrm>
          <a:prstGeom prst="rect">
            <a:avLst/>
          </a:prstGeom>
          <a:noFill/>
        </p:spPr>
        <p:txBody>
          <a:bodyPr wrap="square" rtlCol="0">
            <a:spAutoFit/>
          </a:bodyPr>
          <a:lstStyle/>
          <a:p>
            <a:pPr algn="ctr"/>
            <a:r>
              <a:rPr lang="en-US" sz="1000" b="1" dirty="0">
                <a:latin typeface="Arial"/>
                <a:cs typeface="Arial"/>
              </a:rPr>
              <a:t>Kinetic Impact</a:t>
            </a:r>
          </a:p>
        </p:txBody>
      </p:sp>
      <p:sp>
        <p:nvSpPr>
          <p:cNvPr id="155" name="TextBox 154"/>
          <p:cNvSpPr txBox="1"/>
          <p:nvPr/>
        </p:nvSpPr>
        <p:spPr>
          <a:xfrm>
            <a:off x="4277360" y="1749989"/>
            <a:ext cx="1717040" cy="246221"/>
          </a:xfrm>
          <a:prstGeom prst="rect">
            <a:avLst/>
          </a:prstGeom>
          <a:noFill/>
        </p:spPr>
        <p:txBody>
          <a:bodyPr wrap="square" rtlCol="0">
            <a:spAutoFit/>
          </a:bodyPr>
          <a:lstStyle/>
          <a:p>
            <a:pPr algn="ctr"/>
            <a:r>
              <a:rPr lang="en-US" sz="1000" b="1" dirty="0">
                <a:latin typeface="Arial"/>
                <a:cs typeface="Arial"/>
              </a:rPr>
              <a:t>Nuclear Deflection</a:t>
            </a:r>
          </a:p>
        </p:txBody>
      </p:sp>
      <p:sp>
        <p:nvSpPr>
          <p:cNvPr id="156" name="TextBox 155"/>
          <p:cNvSpPr txBox="1"/>
          <p:nvPr/>
        </p:nvSpPr>
        <p:spPr>
          <a:xfrm>
            <a:off x="6228080" y="1673044"/>
            <a:ext cx="2844800" cy="400110"/>
          </a:xfrm>
          <a:prstGeom prst="rect">
            <a:avLst/>
          </a:prstGeom>
          <a:noFill/>
        </p:spPr>
        <p:txBody>
          <a:bodyPr wrap="square" rtlCol="0">
            <a:spAutoFit/>
          </a:bodyPr>
          <a:lstStyle/>
          <a:p>
            <a:pPr algn="ctr"/>
            <a:r>
              <a:rPr lang="en-US" sz="1000" b="1" dirty="0">
                <a:latin typeface="Arial"/>
                <a:cs typeface="Arial"/>
              </a:rPr>
              <a:t>Nuclear Disruption</a:t>
            </a:r>
          </a:p>
          <a:p>
            <a:pPr algn="ctr"/>
            <a:r>
              <a:rPr lang="en-US" sz="1000" b="1" dirty="0">
                <a:latin typeface="Arial"/>
                <a:cs typeface="Arial"/>
              </a:rPr>
              <a:t>(Robust dispersal)</a:t>
            </a:r>
          </a:p>
        </p:txBody>
      </p:sp>
      <p:sp>
        <p:nvSpPr>
          <p:cNvPr id="157" name="TextBox 156"/>
          <p:cNvSpPr txBox="1"/>
          <p:nvPr/>
        </p:nvSpPr>
        <p:spPr>
          <a:xfrm>
            <a:off x="182034" y="5184069"/>
            <a:ext cx="813646" cy="246221"/>
          </a:xfrm>
          <a:prstGeom prst="rect">
            <a:avLst/>
          </a:prstGeom>
          <a:noFill/>
        </p:spPr>
        <p:txBody>
          <a:bodyPr wrap="square" rtlCol="0">
            <a:spAutoFit/>
          </a:bodyPr>
          <a:lstStyle/>
          <a:p>
            <a:pPr algn="ctr"/>
            <a:r>
              <a:rPr lang="en-US" sz="1000" b="1" dirty="0">
                <a:latin typeface="Arial"/>
                <a:cs typeface="Arial"/>
              </a:rPr>
              <a:t>Legend:</a:t>
            </a:r>
          </a:p>
        </p:txBody>
      </p:sp>
      <p:sp>
        <p:nvSpPr>
          <p:cNvPr id="158" name="TextBox 157"/>
          <p:cNvSpPr txBox="1"/>
          <p:nvPr/>
        </p:nvSpPr>
        <p:spPr>
          <a:xfrm>
            <a:off x="1127760" y="5407589"/>
            <a:ext cx="1137920" cy="246221"/>
          </a:xfrm>
          <a:prstGeom prst="rect">
            <a:avLst/>
          </a:prstGeom>
          <a:noFill/>
        </p:spPr>
        <p:txBody>
          <a:bodyPr wrap="square" rtlCol="0">
            <a:spAutoFit/>
          </a:bodyPr>
          <a:lstStyle/>
          <a:p>
            <a:r>
              <a:rPr lang="en-US" sz="1000" b="1" dirty="0">
                <a:latin typeface="Arial"/>
                <a:cs typeface="Arial"/>
              </a:rPr>
              <a:t>=   Complete</a:t>
            </a:r>
          </a:p>
        </p:txBody>
      </p:sp>
      <p:sp>
        <p:nvSpPr>
          <p:cNvPr id="159" name="TextBox 158"/>
          <p:cNvSpPr txBox="1"/>
          <p:nvPr/>
        </p:nvSpPr>
        <p:spPr>
          <a:xfrm>
            <a:off x="1127760" y="5722549"/>
            <a:ext cx="1137920" cy="246221"/>
          </a:xfrm>
          <a:prstGeom prst="rect">
            <a:avLst/>
          </a:prstGeom>
          <a:noFill/>
        </p:spPr>
        <p:txBody>
          <a:bodyPr wrap="square" rtlCol="0">
            <a:spAutoFit/>
          </a:bodyPr>
          <a:lstStyle/>
          <a:p>
            <a:r>
              <a:rPr lang="en-US" sz="1000" b="1" dirty="0">
                <a:latin typeface="Arial"/>
                <a:cs typeface="Arial"/>
              </a:rPr>
              <a:t>=   Planned</a:t>
            </a:r>
          </a:p>
        </p:txBody>
      </p:sp>
      <p:sp>
        <p:nvSpPr>
          <p:cNvPr id="160" name="TextBox 159"/>
          <p:cNvSpPr txBox="1"/>
          <p:nvPr/>
        </p:nvSpPr>
        <p:spPr>
          <a:xfrm>
            <a:off x="182034" y="2430709"/>
            <a:ext cx="620606" cy="246221"/>
          </a:xfrm>
          <a:prstGeom prst="rect">
            <a:avLst/>
          </a:prstGeom>
          <a:noFill/>
        </p:spPr>
        <p:txBody>
          <a:bodyPr wrap="square" rtlCol="0">
            <a:spAutoFit/>
          </a:bodyPr>
          <a:lstStyle/>
          <a:p>
            <a:pPr algn="ctr"/>
            <a:r>
              <a:rPr lang="en-US" sz="1000" b="1" dirty="0">
                <a:latin typeface="Arial"/>
                <a:cs typeface="Arial"/>
              </a:rPr>
              <a:t>1</a:t>
            </a:r>
          </a:p>
        </p:txBody>
      </p:sp>
      <p:sp>
        <p:nvSpPr>
          <p:cNvPr id="161" name="TextBox 160"/>
          <p:cNvSpPr txBox="1"/>
          <p:nvPr/>
        </p:nvSpPr>
        <p:spPr>
          <a:xfrm>
            <a:off x="182034" y="3294309"/>
            <a:ext cx="620606" cy="246221"/>
          </a:xfrm>
          <a:prstGeom prst="rect">
            <a:avLst/>
          </a:prstGeom>
          <a:noFill/>
        </p:spPr>
        <p:txBody>
          <a:bodyPr wrap="square" rtlCol="0">
            <a:spAutoFit/>
          </a:bodyPr>
          <a:lstStyle/>
          <a:p>
            <a:pPr algn="ctr"/>
            <a:r>
              <a:rPr lang="en-US" sz="1000" b="1" dirty="0">
                <a:latin typeface="Arial"/>
                <a:cs typeface="Arial"/>
              </a:rPr>
              <a:t>2</a:t>
            </a:r>
          </a:p>
        </p:txBody>
      </p:sp>
      <p:sp>
        <p:nvSpPr>
          <p:cNvPr id="162" name="TextBox 161"/>
          <p:cNvSpPr txBox="1"/>
          <p:nvPr/>
        </p:nvSpPr>
        <p:spPr>
          <a:xfrm>
            <a:off x="182034" y="4208709"/>
            <a:ext cx="620606" cy="246221"/>
          </a:xfrm>
          <a:prstGeom prst="rect">
            <a:avLst/>
          </a:prstGeom>
          <a:noFill/>
        </p:spPr>
        <p:txBody>
          <a:bodyPr wrap="square" rtlCol="0">
            <a:spAutoFit/>
          </a:bodyPr>
          <a:lstStyle/>
          <a:p>
            <a:pPr algn="ctr"/>
            <a:r>
              <a:rPr lang="en-US" sz="1000" b="1" dirty="0">
                <a:latin typeface="Arial"/>
                <a:cs typeface="Arial"/>
              </a:rPr>
              <a:t>3</a:t>
            </a:r>
          </a:p>
        </p:txBody>
      </p:sp>
      <p:sp>
        <p:nvSpPr>
          <p:cNvPr id="163" name="TextBox 162"/>
          <p:cNvSpPr txBox="1"/>
          <p:nvPr/>
        </p:nvSpPr>
        <p:spPr>
          <a:xfrm>
            <a:off x="1289474" y="2430709"/>
            <a:ext cx="620606" cy="400110"/>
          </a:xfrm>
          <a:prstGeom prst="rect">
            <a:avLst/>
          </a:prstGeom>
          <a:noFill/>
        </p:spPr>
        <p:txBody>
          <a:bodyPr wrap="square" rtlCol="0">
            <a:spAutoFit/>
          </a:bodyPr>
          <a:lstStyle/>
          <a:p>
            <a:pPr algn="ctr"/>
            <a:r>
              <a:rPr lang="en-US" sz="1000" b="1" dirty="0" err="1">
                <a:latin typeface="Arial"/>
                <a:cs typeface="Arial"/>
              </a:rPr>
              <a:t>Bennu</a:t>
            </a:r>
            <a:r>
              <a:rPr lang="en-US" sz="1000" b="1" dirty="0">
                <a:latin typeface="Arial"/>
                <a:cs typeface="Arial"/>
              </a:rPr>
              <a:t> (500m)</a:t>
            </a:r>
          </a:p>
        </p:txBody>
      </p:sp>
      <p:sp>
        <p:nvSpPr>
          <p:cNvPr id="164" name="TextBox 163"/>
          <p:cNvSpPr txBox="1"/>
          <p:nvPr/>
        </p:nvSpPr>
        <p:spPr>
          <a:xfrm>
            <a:off x="1066800" y="3294309"/>
            <a:ext cx="985520" cy="400110"/>
          </a:xfrm>
          <a:prstGeom prst="rect">
            <a:avLst/>
          </a:prstGeom>
          <a:noFill/>
        </p:spPr>
        <p:txBody>
          <a:bodyPr wrap="square" rtlCol="0">
            <a:spAutoFit/>
          </a:bodyPr>
          <a:lstStyle/>
          <a:p>
            <a:pPr algn="ctr"/>
            <a:r>
              <a:rPr lang="en-US" sz="1000" b="1" dirty="0" err="1">
                <a:latin typeface="Arial"/>
                <a:cs typeface="Arial"/>
              </a:rPr>
              <a:t>Didymos</a:t>
            </a:r>
            <a:endParaRPr lang="en-US" sz="1000" b="1" dirty="0">
              <a:latin typeface="Arial"/>
              <a:cs typeface="Arial"/>
            </a:endParaRPr>
          </a:p>
          <a:p>
            <a:pPr algn="ctr"/>
            <a:r>
              <a:rPr lang="en-US" sz="1000" b="1" dirty="0">
                <a:latin typeface="Arial"/>
                <a:cs typeface="Arial"/>
              </a:rPr>
              <a:t>Secondary</a:t>
            </a:r>
          </a:p>
        </p:txBody>
      </p:sp>
      <p:sp>
        <p:nvSpPr>
          <p:cNvPr id="165" name="TextBox 164"/>
          <p:cNvSpPr txBox="1"/>
          <p:nvPr/>
        </p:nvSpPr>
        <p:spPr>
          <a:xfrm>
            <a:off x="914400" y="4208709"/>
            <a:ext cx="1330960" cy="553998"/>
          </a:xfrm>
          <a:prstGeom prst="rect">
            <a:avLst/>
          </a:prstGeom>
          <a:noFill/>
        </p:spPr>
        <p:txBody>
          <a:bodyPr wrap="square" rtlCol="0">
            <a:spAutoFit/>
          </a:bodyPr>
          <a:lstStyle/>
          <a:p>
            <a:pPr algn="ctr"/>
            <a:r>
              <a:rPr lang="en-US" sz="1000" b="1" dirty="0">
                <a:latin typeface="Arial"/>
                <a:cs typeface="Arial"/>
              </a:rPr>
              <a:t>Scaled</a:t>
            </a:r>
          </a:p>
          <a:p>
            <a:pPr algn="ctr"/>
            <a:r>
              <a:rPr lang="en-US" sz="1000" b="1" dirty="0">
                <a:latin typeface="Arial"/>
                <a:cs typeface="Arial"/>
              </a:rPr>
              <a:t>Comet GC</a:t>
            </a:r>
          </a:p>
          <a:p>
            <a:pPr algn="ctr"/>
            <a:r>
              <a:rPr lang="en-US" sz="1000" b="1" dirty="0">
                <a:latin typeface="Arial"/>
                <a:cs typeface="Arial"/>
              </a:rPr>
              <a:t>(Inc. volatiles)</a:t>
            </a:r>
          </a:p>
        </p:txBody>
      </p:sp>
      <p:sp>
        <p:nvSpPr>
          <p:cNvPr id="176" name="TextBox 175"/>
          <p:cNvSpPr txBox="1"/>
          <p:nvPr/>
        </p:nvSpPr>
        <p:spPr>
          <a:xfrm>
            <a:off x="2579794" y="2430709"/>
            <a:ext cx="620606" cy="246221"/>
          </a:xfrm>
          <a:prstGeom prst="rect">
            <a:avLst/>
          </a:prstGeom>
          <a:noFill/>
        </p:spPr>
        <p:txBody>
          <a:bodyPr wrap="square" rtlCol="0">
            <a:spAutoFit/>
          </a:bodyPr>
          <a:lstStyle/>
          <a:p>
            <a:pPr algn="ctr"/>
            <a:r>
              <a:rPr lang="en-US" sz="1000" b="1" dirty="0">
                <a:latin typeface="Arial"/>
                <a:cs typeface="Arial"/>
              </a:rPr>
              <a:t>Sphere</a:t>
            </a:r>
          </a:p>
        </p:txBody>
      </p:sp>
      <p:sp>
        <p:nvSpPr>
          <p:cNvPr id="177" name="TextBox 176"/>
          <p:cNvSpPr txBox="1"/>
          <p:nvPr/>
        </p:nvSpPr>
        <p:spPr>
          <a:xfrm>
            <a:off x="2479040" y="3294309"/>
            <a:ext cx="802640" cy="400110"/>
          </a:xfrm>
          <a:prstGeom prst="rect">
            <a:avLst/>
          </a:prstGeom>
          <a:noFill/>
        </p:spPr>
        <p:txBody>
          <a:bodyPr wrap="square" rtlCol="0">
            <a:spAutoFit/>
          </a:bodyPr>
          <a:lstStyle/>
          <a:p>
            <a:pPr algn="ctr"/>
            <a:r>
              <a:rPr lang="en-US" sz="1000" b="1" dirty="0">
                <a:latin typeface="Arial"/>
                <a:cs typeface="Arial"/>
              </a:rPr>
              <a:t>Dart (CAD)</a:t>
            </a:r>
          </a:p>
        </p:txBody>
      </p:sp>
      <p:sp>
        <p:nvSpPr>
          <p:cNvPr id="184" name="TextBox 183"/>
          <p:cNvSpPr txBox="1"/>
          <p:nvPr/>
        </p:nvSpPr>
        <p:spPr>
          <a:xfrm>
            <a:off x="2479040" y="4208709"/>
            <a:ext cx="822960" cy="400110"/>
          </a:xfrm>
          <a:prstGeom prst="rect">
            <a:avLst/>
          </a:prstGeom>
          <a:noFill/>
        </p:spPr>
        <p:txBody>
          <a:bodyPr wrap="square" rtlCol="0">
            <a:spAutoFit/>
          </a:bodyPr>
          <a:lstStyle/>
          <a:p>
            <a:pPr algn="ctr"/>
            <a:r>
              <a:rPr lang="en-US" sz="1000" b="1" dirty="0">
                <a:latin typeface="Arial"/>
                <a:cs typeface="Arial"/>
              </a:rPr>
              <a:t>Hammer</a:t>
            </a:r>
          </a:p>
          <a:p>
            <a:pPr algn="ctr"/>
            <a:r>
              <a:rPr lang="en-US" sz="1000" b="1" dirty="0">
                <a:latin typeface="Arial"/>
                <a:cs typeface="Arial"/>
              </a:rPr>
              <a:t>(CAD)</a:t>
            </a:r>
          </a:p>
        </p:txBody>
      </p:sp>
      <p:sp>
        <p:nvSpPr>
          <p:cNvPr id="188" name="TextBox 187"/>
          <p:cNvSpPr txBox="1"/>
          <p:nvPr/>
        </p:nvSpPr>
        <p:spPr>
          <a:xfrm>
            <a:off x="3860800" y="2075109"/>
            <a:ext cx="1087120" cy="400110"/>
          </a:xfrm>
          <a:prstGeom prst="rect">
            <a:avLst/>
          </a:prstGeom>
          <a:noFill/>
        </p:spPr>
        <p:txBody>
          <a:bodyPr wrap="square" rtlCol="0">
            <a:spAutoFit/>
          </a:bodyPr>
          <a:lstStyle/>
          <a:p>
            <a:pPr algn="ctr"/>
            <a:r>
              <a:rPr lang="en-US" sz="1000" b="1" dirty="0">
                <a:latin typeface="Arial"/>
                <a:cs typeface="Arial"/>
              </a:rPr>
              <a:t>Sub-</a:t>
            </a:r>
          </a:p>
          <a:p>
            <a:pPr algn="ctr"/>
            <a:r>
              <a:rPr lang="en-US" sz="1000" b="1" dirty="0">
                <a:latin typeface="Arial"/>
                <a:cs typeface="Arial"/>
              </a:rPr>
              <a:t>Surface</a:t>
            </a:r>
          </a:p>
        </p:txBody>
      </p:sp>
      <p:sp>
        <p:nvSpPr>
          <p:cNvPr id="205" name="TextBox 204"/>
          <p:cNvSpPr txBox="1"/>
          <p:nvPr/>
        </p:nvSpPr>
        <p:spPr>
          <a:xfrm>
            <a:off x="4805680" y="2152054"/>
            <a:ext cx="701040" cy="246221"/>
          </a:xfrm>
          <a:prstGeom prst="rect">
            <a:avLst/>
          </a:prstGeom>
          <a:noFill/>
        </p:spPr>
        <p:txBody>
          <a:bodyPr wrap="square" rtlCol="0">
            <a:spAutoFit/>
          </a:bodyPr>
          <a:lstStyle/>
          <a:p>
            <a:pPr algn="ctr"/>
            <a:r>
              <a:rPr lang="en-US" sz="1000" b="1" dirty="0">
                <a:latin typeface="Arial"/>
                <a:cs typeface="Arial"/>
              </a:rPr>
              <a:t>Surface</a:t>
            </a:r>
          </a:p>
        </p:txBody>
      </p:sp>
      <p:sp>
        <p:nvSpPr>
          <p:cNvPr id="213" name="TextBox 212"/>
          <p:cNvSpPr txBox="1"/>
          <p:nvPr/>
        </p:nvSpPr>
        <p:spPr>
          <a:xfrm>
            <a:off x="5598160" y="2152054"/>
            <a:ext cx="701040" cy="246221"/>
          </a:xfrm>
          <a:prstGeom prst="rect">
            <a:avLst/>
          </a:prstGeom>
          <a:noFill/>
        </p:spPr>
        <p:txBody>
          <a:bodyPr wrap="square" rtlCol="0">
            <a:spAutoFit/>
          </a:bodyPr>
          <a:lstStyle/>
          <a:p>
            <a:pPr algn="ctr"/>
            <a:r>
              <a:rPr lang="en-US" sz="1000" b="1" dirty="0">
                <a:latin typeface="Arial"/>
                <a:cs typeface="Arial"/>
              </a:rPr>
              <a:t>Standoff</a:t>
            </a:r>
          </a:p>
        </p:txBody>
      </p:sp>
      <p:sp>
        <p:nvSpPr>
          <p:cNvPr id="219" name="TextBox 218"/>
          <p:cNvSpPr txBox="1"/>
          <p:nvPr/>
        </p:nvSpPr>
        <p:spPr>
          <a:xfrm>
            <a:off x="1726354" y="2176709"/>
            <a:ext cx="620606" cy="246221"/>
          </a:xfrm>
          <a:prstGeom prst="rect">
            <a:avLst/>
          </a:prstGeom>
          <a:noFill/>
        </p:spPr>
        <p:txBody>
          <a:bodyPr wrap="square" rtlCol="0">
            <a:spAutoFit/>
          </a:bodyPr>
          <a:lstStyle/>
          <a:p>
            <a:pPr algn="ctr"/>
            <a:r>
              <a:rPr lang="en-US" sz="1000" b="1" dirty="0">
                <a:latin typeface="Arial"/>
                <a:cs typeface="Arial"/>
              </a:rPr>
              <a:t>(500m)</a:t>
            </a:r>
          </a:p>
        </p:txBody>
      </p:sp>
      <p:sp>
        <p:nvSpPr>
          <p:cNvPr id="221" name="TextBox 220"/>
          <p:cNvSpPr txBox="1"/>
          <p:nvPr/>
        </p:nvSpPr>
        <p:spPr>
          <a:xfrm>
            <a:off x="1726354" y="3019989"/>
            <a:ext cx="620606" cy="246221"/>
          </a:xfrm>
          <a:prstGeom prst="rect">
            <a:avLst/>
          </a:prstGeom>
          <a:noFill/>
        </p:spPr>
        <p:txBody>
          <a:bodyPr wrap="square" rtlCol="0">
            <a:spAutoFit/>
          </a:bodyPr>
          <a:lstStyle/>
          <a:p>
            <a:pPr algn="ctr"/>
            <a:r>
              <a:rPr lang="en-US" sz="1000" b="1" dirty="0">
                <a:latin typeface="Arial"/>
                <a:cs typeface="Arial"/>
              </a:rPr>
              <a:t>(160m)</a:t>
            </a:r>
          </a:p>
        </p:txBody>
      </p:sp>
      <p:sp>
        <p:nvSpPr>
          <p:cNvPr id="222" name="TextBox 221"/>
          <p:cNvSpPr txBox="1"/>
          <p:nvPr/>
        </p:nvSpPr>
        <p:spPr>
          <a:xfrm>
            <a:off x="1726354" y="3954709"/>
            <a:ext cx="620606" cy="246221"/>
          </a:xfrm>
          <a:prstGeom prst="rect">
            <a:avLst/>
          </a:prstGeom>
          <a:noFill/>
        </p:spPr>
        <p:txBody>
          <a:bodyPr wrap="square" rtlCol="0">
            <a:spAutoFit/>
          </a:bodyPr>
          <a:lstStyle/>
          <a:p>
            <a:pPr algn="ctr"/>
            <a:r>
              <a:rPr lang="en-US" sz="1000" b="1" dirty="0">
                <a:latin typeface="Arial"/>
                <a:cs typeface="Arial"/>
              </a:rPr>
              <a:t>(300m)</a:t>
            </a:r>
          </a:p>
        </p:txBody>
      </p:sp>
      <p:sp>
        <p:nvSpPr>
          <p:cNvPr id="223" name="TextBox 222"/>
          <p:cNvSpPr txBox="1"/>
          <p:nvPr/>
        </p:nvSpPr>
        <p:spPr>
          <a:xfrm>
            <a:off x="3423074" y="2430709"/>
            <a:ext cx="620606" cy="338554"/>
          </a:xfrm>
          <a:prstGeom prst="rect">
            <a:avLst/>
          </a:prstGeom>
          <a:noFill/>
        </p:spPr>
        <p:txBody>
          <a:bodyPr wrap="square" rtlCol="0">
            <a:spAutoFit/>
          </a:bodyPr>
          <a:lstStyle/>
          <a:p>
            <a:pPr algn="ctr"/>
            <a:r>
              <a:rPr lang="en-US" sz="1600" b="1" dirty="0">
                <a:solidFill>
                  <a:srgbClr val="0080FF"/>
                </a:solidFill>
                <a:latin typeface="Zapf Dingbats"/>
                <a:ea typeface="Zapf Dingbats"/>
                <a:cs typeface="Zapf Dingbats"/>
                <a:sym typeface="Zapf Dingbats"/>
              </a:rPr>
              <a:t>✓</a:t>
            </a:r>
            <a:endParaRPr lang="en-US" sz="1600" b="1" dirty="0">
              <a:solidFill>
                <a:srgbClr val="0080FF"/>
              </a:solidFill>
              <a:latin typeface="Arial"/>
              <a:cs typeface="Arial"/>
            </a:endParaRPr>
          </a:p>
        </p:txBody>
      </p:sp>
      <p:sp>
        <p:nvSpPr>
          <p:cNvPr id="225" name="TextBox 224"/>
          <p:cNvSpPr txBox="1"/>
          <p:nvPr/>
        </p:nvSpPr>
        <p:spPr>
          <a:xfrm>
            <a:off x="3423074" y="4229029"/>
            <a:ext cx="620606" cy="338554"/>
          </a:xfrm>
          <a:prstGeom prst="rect">
            <a:avLst/>
          </a:prstGeom>
          <a:noFill/>
        </p:spPr>
        <p:txBody>
          <a:bodyPr wrap="square" rtlCol="0">
            <a:spAutoFit/>
          </a:bodyPr>
          <a:lstStyle/>
          <a:p>
            <a:pPr algn="ctr"/>
            <a:r>
              <a:rPr lang="en-US" sz="1600" b="1" dirty="0">
                <a:solidFill>
                  <a:srgbClr val="FF8000"/>
                </a:solidFill>
                <a:latin typeface="Wingdings"/>
                <a:ea typeface="Wingdings"/>
                <a:cs typeface="Wingdings"/>
                <a:sym typeface="Wingdings"/>
              </a:rPr>
              <a:t></a:t>
            </a:r>
            <a:endParaRPr lang="en-US" sz="1600" b="1" dirty="0">
              <a:solidFill>
                <a:srgbClr val="FF8000"/>
              </a:solidFill>
              <a:latin typeface="Arial"/>
              <a:cs typeface="Arial"/>
            </a:endParaRPr>
          </a:p>
        </p:txBody>
      </p:sp>
      <p:sp>
        <p:nvSpPr>
          <p:cNvPr id="226" name="TextBox 225"/>
          <p:cNvSpPr txBox="1"/>
          <p:nvPr/>
        </p:nvSpPr>
        <p:spPr>
          <a:xfrm>
            <a:off x="720514" y="5366949"/>
            <a:ext cx="620606" cy="338554"/>
          </a:xfrm>
          <a:prstGeom prst="rect">
            <a:avLst/>
          </a:prstGeom>
          <a:noFill/>
        </p:spPr>
        <p:txBody>
          <a:bodyPr wrap="square" rtlCol="0">
            <a:spAutoFit/>
          </a:bodyPr>
          <a:lstStyle/>
          <a:p>
            <a:pPr algn="ctr"/>
            <a:r>
              <a:rPr lang="en-US" sz="1600" b="1" dirty="0">
                <a:solidFill>
                  <a:srgbClr val="0080FF"/>
                </a:solidFill>
                <a:latin typeface="Zapf Dingbats"/>
                <a:ea typeface="Zapf Dingbats"/>
                <a:cs typeface="Zapf Dingbats"/>
                <a:sym typeface="Zapf Dingbats"/>
              </a:rPr>
              <a:t>✓</a:t>
            </a:r>
            <a:endParaRPr lang="en-US" sz="1600" b="1" dirty="0">
              <a:solidFill>
                <a:srgbClr val="0080FF"/>
              </a:solidFill>
              <a:latin typeface="Arial"/>
              <a:cs typeface="Arial"/>
            </a:endParaRPr>
          </a:p>
        </p:txBody>
      </p:sp>
      <p:sp>
        <p:nvSpPr>
          <p:cNvPr id="227" name="TextBox 226"/>
          <p:cNvSpPr txBox="1"/>
          <p:nvPr/>
        </p:nvSpPr>
        <p:spPr>
          <a:xfrm>
            <a:off x="720514" y="5681909"/>
            <a:ext cx="620606" cy="338554"/>
          </a:xfrm>
          <a:prstGeom prst="rect">
            <a:avLst/>
          </a:prstGeom>
          <a:noFill/>
        </p:spPr>
        <p:txBody>
          <a:bodyPr wrap="square" rtlCol="0">
            <a:spAutoFit/>
          </a:bodyPr>
          <a:lstStyle/>
          <a:p>
            <a:pPr algn="ctr"/>
            <a:r>
              <a:rPr lang="en-US" sz="1600" b="1" dirty="0">
                <a:solidFill>
                  <a:srgbClr val="FF8000"/>
                </a:solidFill>
                <a:latin typeface="Wingdings"/>
                <a:ea typeface="Wingdings"/>
                <a:cs typeface="Wingdings"/>
                <a:sym typeface="Wingdings"/>
              </a:rPr>
              <a:t></a:t>
            </a:r>
            <a:endParaRPr lang="en-US" sz="1600" b="1" dirty="0">
              <a:solidFill>
                <a:srgbClr val="FF8000"/>
              </a:solidFill>
              <a:latin typeface="Arial"/>
              <a:cs typeface="Arial"/>
            </a:endParaRPr>
          </a:p>
        </p:txBody>
      </p:sp>
      <p:sp>
        <p:nvSpPr>
          <p:cNvPr id="231" name="TextBox 230"/>
          <p:cNvSpPr txBox="1"/>
          <p:nvPr/>
        </p:nvSpPr>
        <p:spPr>
          <a:xfrm>
            <a:off x="5627794" y="4229029"/>
            <a:ext cx="620606" cy="338554"/>
          </a:xfrm>
          <a:prstGeom prst="rect">
            <a:avLst/>
          </a:prstGeom>
          <a:noFill/>
        </p:spPr>
        <p:txBody>
          <a:bodyPr wrap="square" rtlCol="0">
            <a:spAutoFit/>
          </a:bodyPr>
          <a:lstStyle/>
          <a:p>
            <a:pPr algn="ctr"/>
            <a:r>
              <a:rPr lang="en-US" sz="1600" b="1" dirty="0">
                <a:solidFill>
                  <a:srgbClr val="FF8000"/>
                </a:solidFill>
                <a:latin typeface="Wingdings"/>
                <a:ea typeface="Wingdings"/>
                <a:cs typeface="Wingdings"/>
                <a:sym typeface="Wingdings"/>
              </a:rPr>
              <a:t></a:t>
            </a:r>
            <a:endParaRPr lang="en-US" sz="1600" b="1" dirty="0">
              <a:solidFill>
                <a:srgbClr val="FF8000"/>
              </a:solidFill>
              <a:latin typeface="Arial"/>
              <a:cs typeface="Arial"/>
            </a:endParaRPr>
          </a:p>
        </p:txBody>
      </p:sp>
      <p:sp>
        <p:nvSpPr>
          <p:cNvPr id="237" name="TextBox 236"/>
          <p:cNvSpPr txBox="1"/>
          <p:nvPr/>
        </p:nvSpPr>
        <p:spPr>
          <a:xfrm>
            <a:off x="8210833" y="4229029"/>
            <a:ext cx="620606" cy="338554"/>
          </a:xfrm>
          <a:prstGeom prst="rect">
            <a:avLst/>
          </a:prstGeom>
          <a:noFill/>
        </p:spPr>
        <p:txBody>
          <a:bodyPr wrap="square" rtlCol="0">
            <a:spAutoFit/>
          </a:bodyPr>
          <a:lstStyle/>
          <a:p>
            <a:pPr algn="ctr"/>
            <a:r>
              <a:rPr lang="en-US" sz="1600" b="1" dirty="0">
                <a:solidFill>
                  <a:srgbClr val="FF8000"/>
                </a:solidFill>
                <a:latin typeface="Wingdings"/>
                <a:ea typeface="Wingdings"/>
                <a:cs typeface="Wingdings"/>
                <a:sym typeface="Wingdings"/>
              </a:rPr>
              <a:t></a:t>
            </a:r>
            <a:endParaRPr lang="en-US" sz="1600" b="1" dirty="0">
              <a:solidFill>
                <a:srgbClr val="FF8000"/>
              </a:solidFill>
              <a:latin typeface="Arial"/>
              <a:cs typeface="Arial"/>
            </a:endParaRPr>
          </a:p>
        </p:txBody>
      </p:sp>
      <p:sp>
        <p:nvSpPr>
          <p:cNvPr id="242" name="TextBox 241"/>
          <p:cNvSpPr txBox="1"/>
          <p:nvPr/>
        </p:nvSpPr>
        <p:spPr>
          <a:xfrm>
            <a:off x="6197600" y="2075109"/>
            <a:ext cx="1087120" cy="400110"/>
          </a:xfrm>
          <a:prstGeom prst="rect">
            <a:avLst/>
          </a:prstGeom>
          <a:noFill/>
        </p:spPr>
        <p:txBody>
          <a:bodyPr wrap="square" rtlCol="0">
            <a:spAutoFit/>
          </a:bodyPr>
          <a:lstStyle/>
          <a:p>
            <a:pPr algn="ctr"/>
            <a:r>
              <a:rPr lang="en-US" sz="1000" b="1" dirty="0">
                <a:latin typeface="Arial"/>
                <a:cs typeface="Arial"/>
              </a:rPr>
              <a:t>Sub-</a:t>
            </a:r>
          </a:p>
          <a:p>
            <a:pPr algn="ctr"/>
            <a:r>
              <a:rPr lang="en-US" sz="1000" b="1" dirty="0">
                <a:latin typeface="Arial"/>
                <a:cs typeface="Arial"/>
              </a:rPr>
              <a:t>Surface</a:t>
            </a:r>
          </a:p>
        </p:txBody>
      </p:sp>
      <p:sp>
        <p:nvSpPr>
          <p:cNvPr id="243" name="TextBox 242"/>
          <p:cNvSpPr txBox="1"/>
          <p:nvPr/>
        </p:nvSpPr>
        <p:spPr>
          <a:xfrm>
            <a:off x="7284720" y="2152054"/>
            <a:ext cx="701040" cy="246221"/>
          </a:xfrm>
          <a:prstGeom prst="rect">
            <a:avLst/>
          </a:prstGeom>
          <a:noFill/>
        </p:spPr>
        <p:txBody>
          <a:bodyPr wrap="square" rtlCol="0">
            <a:spAutoFit/>
          </a:bodyPr>
          <a:lstStyle/>
          <a:p>
            <a:pPr algn="ctr"/>
            <a:r>
              <a:rPr lang="en-US" sz="1000" b="1" dirty="0">
                <a:latin typeface="Arial"/>
                <a:cs typeface="Arial"/>
              </a:rPr>
              <a:t>Surface</a:t>
            </a:r>
          </a:p>
        </p:txBody>
      </p:sp>
      <p:sp>
        <p:nvSpPr>
          <p:cNvPr id="244" name="TextBox 243"/>
          <p:cNvSpPr txBox="1"/>
          <p:nvPr/>
        </p:nvSpPr>
        <p:spPr>
          <a:xfrm>
            <a:off x="8209280" y="2152054"/>
            <a:ext cx="701040" cy="246221"/>
          </a:xfrm>
          <a:prstGeom prst="rect">
            <a:avLst/>
          </a:prstGeom>
          <a:noFill/>
        </p:spPr>
        <p:txBody>
          <a:bodyPr wrap="square" rtlCol="0">
            <a:spAutoFit/>
          </a:bodyPr>
          <a:lstStyle/>
          <a:p>
            <a:pPr algn="ctr"/>
            <a:r>
              <a:rPr lang="en-US" sz="1000" b="1" dirty="0">
                <a:latin typeface="Arial"/>
                <a:cs typeface="Arial"/>
              </a:rPr>
              <a:t>Standoff</a:t>
            </a:r>
          </a:p>
        </p:txBody>
      </p:sp>
      <p:sp>
        <p:nvSpPr>
          <p:cNvPr id="59" name="TextBox 58"/>
          <p:cNvSpPr txBox="1"/>
          <p:nvPr/>
        </p:nvSpPr>
        <p:spPr>
          <a:xfrm>
            <a:off x="5627794" y="2469996"/>
            <a:ext cx="620606" cy="338554"/>
          </a:xfrm>
          <a:prstGeom prst="rect">
            <a:avLst/>
          </a:prstGeom>
          <a:noFill/>
        </p:spPr>
        <p:txBody>
          <a:bodyPr wrap="square" rtlCol="0">
            <a:spAutoFit/>
          </a:bodyPr>
          <a:lstStyle/>
          <a:p>
            <a:pPr algn="ctr"/>
            <a:r>
              <a:rPr lang="en-US" sz="1600" b="1" dirty="0">
                <a:solidFill>
                  <a:srgbClr val="0080FF"/>
                </a:solidFill>
                <a:latin typeface="Zapf Dingbats"/>
                <a:ea typeface="Zapf Dingbats"/>
                <a:cs typeface="Zapf Dingbats"/>
                <a:sym typeface="Zapf Dingbats"/>
              </a:rPr>
              <a:t>✓</a:t>
            </a:r>
            <a:endParaRPr lang="en-US" sz="1600" b="1" dirty="0">
              <a:solidFill>
                <a:srgbClr val="0080FF"/>
              </a:solidFill>
              <a:latin typeface="Arial"/>
              <a:cs typeface="Arial"/>
            </a:endParaRPr>
          </a:p>
        </p:txBody>
      </p:sp>
      <p:sp>
        <p:nvSpPr>
          <p:cNvPr id="60" name="TextBox 59"/>
          <p:cNvSpPr txBox="1"/>
          <p:nvPr/>
        </p:nvSpPr>
        <p:spPr>
          <a:xfrm>
            <a:off x="3463292" y="3260295"/>
            <a:ext cx="620606" cy="338554"/>
          </a:xfrm>
          <a:prstGeom prst="rect">
            <a:avLst/>
          </a:prstGeom>
          <a:noFill/>
        </p:spPr>
        <p:txBody>
          <a:bodyPr wrap="square" rtlCol="0">
            <a:spAutoFit/>
          </a:bodyPr>
          <a:lstStyle/>
          <a:p>
            <a:pPr algn="ctr"/>
            <a:r>
              <a:rPr lang="en-US" sz="1600" b="1" dirty="0">
                <a:solidFill>
                  <a:srgbClr val="0080FF"/>
                </a:solidFill>
                <a:latin typeface="Zapf Dingbats"/>
                <a:ea typeface="Zapf Dingbats"/>
                <a:cs typeface="Zapf Dingbats"/>
                <a:sym typeface="Zapf Dingbats"/>
              </a:rPr>
              <a:t>✓</a:t>
            </a:r>
            <a:endParaRPr lang="en-US" sz="1600" b="1" dirty="0">
              <a:solidFill>
                <a:srgbClr val="0080FF"/>
              </a:solidFill>
              <a:latin typeface="Arial"/>
              <a:cs typeface="Arial"/>
            </a:endParaRPr>
          </a:p>
        </p:txBody>
      </p:sp>
      <p:sp>
        <p:nvSpPr>
          <p:cNvPr id="62" name="TextBox 61"/>
          <p:cNvSpPr txBox="1"/>
          <p:nvPr/>
        </p:nvSpPr>
        <p:spPr>
          <a:xfrm>
            <a:off x="7334673" y="4233446"/>
            <a:ext cx="620606" cy="338554"/>
          </a:xfrm>
          <a:prstGeom prst="rect">
            <a:avLst/>
          </a:prstGeom>
          <a:noFill/>
        </p:spPr>
        <p:txBody>
          <a:bodyPr wrap="square" rtlCol="0">
            <a:spAutoFit/>
          </a:bodyPr>
          <a:lstStyle/>
          <a:p>
            <a:pPr algn="ctr"/>
            <a:r>
              <a:rPr lang="en-US" sz="1600" b="1" dirty="0">
                <a:solidFill>
                  <a:srgbClr val="FF8000"/>
                </a:solidFill>
                <a:latin typeface="Wingdings"/>
                <a:ea typeface="Wingdings"/>
                <a:cs typeface="Wingdings"/>
                <a:sym typeface="Wingdings"/>
              </a:rPr>
              <a:t></a:t>
            </a:r>
            <a:endParaRPr lang="en-US" sz="1600" b="1" dirty="0">
              <a:solidFill>
                <a:srgbClr val="FF8000"/>
              </a:solidFill>
              <a:latin typeface="Arial"/>
              <a:cs typeface="Arial"/>
            </a:endParaRPr>
          </a:p>
        </p:txBody>
      </p:sp>
      <p:sp>
        <p:nvSpPr>
          <p:cNvPr id="53" name="TextBox 52"/>
          <p:cNvSpPr txBox="1"/>
          <p:nvPr/>
        </p:nvSpPr>
        <p:spPr>
          <a:xfrm>
            <a:off x="8235961" y="3296394"/>
            <a:ext cx="620606" cy="338554"/>
          </a:xfrm>
          <a:prstGeom prst="rect">
            <a:avLst/>
          </a:prstGeom>
          <a:noFill/>
        </p:spPr>
        <p:txBody>
          <a:bodyPr wrap="square" rtlCol="0">
            <a:spAutoFit/>
          </a:bodyPr>
          <a:lstStyle/>
          <a:p>
            <a:pPr algn="ctr"/>
            <a:r>
              <a:rPr lang="en-US" sz="1600" b="1" dirty="0">
                <a:solidFill>
                  <a:srgbClr val="0080FF"/>
                </a:solidFill>
                <a:latin typeface="Zapf Dingbats"/>
                <a:ea typeface="Zapf Dingbats"/>
                <a:cs typeface="Zapf Dingbats"/>
                <a:sym typeface="Zapf Dingbats"/>
              </a:rPr>
              <a:t>✓</a:t>
            </a:r>
            <a:endParaRPr lang="en-US" sz="1600" b="1" dirty="0">
              <a:solidFill>
                <a:srgbClr val="0080FF"/>
              </a:solidFill>
              <a:latin typeface="Arial"/>
              <a:cs typeface="Arial"/>
            </a:endParaRPr>
          </a:p>
        </p:txBody>
      </p:sp>
    </p:spTree>
    <p:extLst>
      <p:ext uri="{BB962C8B-B14F-4D97-AF65-F5344CB8AC3E}">
        <p14:creationId xmlns:p14="http://schemas.microsoft.com/office/powerpoint/2010/main" val="855877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
            <a:ext cx="9144001" cy="985093"/>
          </a:xfrm>
        </p:spPr>
        <p:txBody>
          <a:bodyPr/>
          <a:lstStyle/>
          <a:p>
            <a:r>
              <a:rPr lang="en-US" sz="2800" dirty="0">
                <a:solidFill>
                  <a:srgbClr val="0070C0"/>
                </a:solidFill>
              </a:rPr>
              <a:t>Communication between the science and engineering teams is facilitated by formal requirements documents</a:t>
            </a:r>
          </a:p>
        </p:txBody>
      </p:sp>
      <p:sp>
        <p:nvSpPr>
          <p:cNvPr id="4" name="Footer Placeholder 3"/>
          <p:cNvSpPr>
            <a:spLocks noGrp="1"/>
          </p:cNvSpPr>
          <p:nvPr>
            <p:ph type="ftr" sz="quarter" idx="11"/>
          </p:nvPr>
        </p:nvSpPr>
        <p:spPr>
          <a:xfrm>
            <a:off x="457199" y="6021918"/>
            <a:ext cx="3586162" cy="469900"/>
          </a:xfrm>
        </p:spPr>
        <p:txBody>
          <a:bodyPr/>
          <a:lstStyle/>
          <a:p>
            <a:r>
              <a:rPr lang="en-US" dirty="0">
                <a:solidFill>
                  <a:srgbClr val="0070C0"/>
                </a:solidFill>
              </a:rPr>
              <a:t>Los Alamos National Laboratory</a:t>
            </a:r>
          </a:p>
        </p:txBody>
      </p:sp>
      <p:grpSp>
        <p:nvGrpSpPr>
          <p:cNvPr id="9" name="Group 8"/>
          <p:cNvGrpSpPr/>
          <p:nvPr/>
        </p:nvGrpSpPr>
        <p:grpSpPr>
          <a:xfrm>
            <a:off x="0" y="997198"/>
            <a:ext cx="8686800" cy="5494621"/>
            <a:chOff x="0" y="830995"/>
            <a:chExt cx="8686800" cy="4578851"/>
          </a:xfrm>
        </p:grpSpPr>
        <p:sp>
          <p:nvSpPr>
            <p:cNvPr id="10" name="Rectangle 9"/>
            <p:cNvSpPr/>
            <p:nvPr/>
          </p:nvSpPr>
          <p:spPr>
            <a:xfrm>
              <a:off x="0" y="830995"/>
              <a:ext cx="355602" cy="457885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dk1"/>
                </a:solidFill>
              </a:endParaRPr>
            </a:p>
          </p:txBody>
        </p:sp>
        <p:sp>
          <p:nvSpPr>
            <p:cNvPr id="11" name="TextBox 10"/>
            <p:cNvSpPr txBox="1"/>
            <p:nvPr/>
          </p:nvSpPr>
          <p:spPr>
            <a:xfrm>
              <a:off x="0" y="4716463"/>
              <a:ext cx="8686800" cy="307777"/>
            </a:xfrm>
            <a:prstGeom prst="rect">
              <a:avLst/>
            </a:prstGeom>
            <a:gradFill flip="none" rotWithShape="1">
              <a:gsLst>
                <a:gs pos="0">
                  <a:srgbClr val="F8B617"/>
                </a:gs>
                <a:gs pos="100000">
                  <a:srgbClr val="F9D629"/>
                </a:gs>
              </a:gsLst>
              <a:lin ang="16200000" scaled="0"/>
              <a:tileRect/>
            </a:gradFill>
            <a:ln>
              <a:noFill/>
            </a:ln>
          </p:spPr>
          <p:txBody>
            <a:bodyPr wrap="square" rtlCol="0">
              <a:spAutoFit/>
            </a:bodyPr>
            <a:lstStyle>
              <a:defPPr>
                <a:defRPr lang="en-US"/>
              </a:defPPr>
              <a:lvl1pPr>
                <a:spcAft>
                  <a:spcPts val="800"/>
                </a:spcAft>
                <a:defRPr b="1">
                  <a:solidFill>
                    <a:srgbClr val="3C3C3B"/>
                  </a:solidFill>
                </a:defRPr>
              </a:lvl1pPr>
            </a:lstStyle>
            <a:p>
              <a:pPr marL="228600" lvl="0">
                <a:spcAft>
                  <a:spcPts val="600"/>
                </a:spcAft>
              </a:pPr>
              <a:r>
                <a:rPr lang="en-US" i="1" dirty="0"/>
                <a:t>The requirements documents assure a harmonized mission design</a:t>
              </a:r>
            </a:p>
          </p:txBody>
        </p:sp>
        <p:sp>
          <p:nvSpPr>
            <p:cNvPr id="12" name="Right Triangle 11"/>
            <p:cNvSpPr/>
            <p:nvPr/>
          </p:nvSpPr>
          <p:spPr>
            <a:xfrm rot="10800000">
              <a:off x="0" y="5085795"/>
              <a:ext cx="355600" cy="148167"/>
            </a:xfrm>
            <a:prstGeom prst="rtTriangle">
              <a:avLst/>
            </a:prstGeom>
            <a:solidFill>
              <a:srgbClr val="7F692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aphicFrame>
        <p:nvGraphicFramePr>
          <p:cNvPr id="14" name="Content Placeholder 13"/>
          <p:cNvGraphicFramePr>
            <a:graphicFrameLocks noGrp="1"/>
          </p:cNvGraphicFramePr>
          <p:nvPr>
            <p:ph idx="1"/>
            <p:extLst/>
          </p:nvPr>
        </p:nvGraphicFramePr>
        <p:xfrm>
          <a:off x="457200" y="1131888"/>
          <a:ext cx="8229600" cy="4355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5029200" y="6491818"/>
            <a:ext cx="2814232" cy="369332"/>
          </a:xfrm>
          <a:prstGeom prst="rect">
            <a:avLst/>
          </a:prstGeom>
          <a:noFill/>
        </p:spPr>
        <p:txBody>
          <a:bodyPr wrap="none" rtlCol="0">
            <a:spAutoFit/>
          </a:bodyPr>
          <a:lstStyle/>
          <a:p>
            <a:r>
              <a:rPr lang="en-US" b="1" dirty="0">
                <a:solidFill>
                  <a:schemeClr val="bg1"/>
                </a:solidFill>
              </a:rPr>
              <a:t>Credit: Cathy </a:t>
            </a:r>
            <a:r>
              <a:rPr lang="en-US" b="1" dirty="0" err="1">
                <a:solidFill>
                  <a:schemeClr val="bg1"/>
                </a:solidFill>
              </a:rPr>
              <a:t>Plesko</a:t>
            </a:r>
            <a:r>
              <a:rPr lang="en-US" b="1" dirty="0">
                <a:solidFill>
                  <a:schemeClr val="bg1"/>
                </a:solidFill>
              </a:rPr>
              <a:t> (LANL)</a:t>
            </a:r>
          </a:p>
        </p:txBody>
      </p:sp>
    </p:spTree>
    <p:extLst>
      <p:ext uri="{BB962C8B-B14F-4D97-AF65-F5344CB8AC3E}">
        <p14:creationId xmlns:p14="http://schemas.microsoft.com/office/powerpoint/2010/main" val="213124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8613" y="841141"/>
            <a:ext cx="8488787" cy="4930472"/>
          </a:xfrm>
        </p:spPr>
        <p:txBody>
          <a:bodyPr/>
          <a:lstStyle/>
          <a:p>
            <a:pPr>
              <a:lnSpc>
                <a:spcPct val="110000"/>
              </a:lnSpc>
            </a:pPr>
            <a:r>
              <a:rPr lang="en-US" dirty="0"/>
              <a:t>Our research thrust is a comprehensive, </a:t>
            </a:r>
            <a:r>
              <a:rPr lang="en-US" dirty="0">
                <a:solidFill>
                  <a:srgbClr val="0000FF"/>
                </a:solidFill>
              </a:rPr>
              <a:t>scenario-based </a:t>
            </a:r>
            <a:r>
              <a:rPr lang="en-US" dirty="0"/>
              <a:t>approach, providing a platform for addressing the </a:t>
            </a:r>
            <a:r>
              <a:rPr lang="en-US" dirty="0">
                <a:solidFill>
                  <a:srgbClr val="3366FF"/>
                </a:solidFill>
              </a:rPr>
              <a:t>integrated problem</a:t>
            </a:r>
          </a:p>
          <a:p>
            <a:pPr>
              <a:lnSpc>
                <a:spcPct val="110000"/>
              </a:lnSpc>
            </a:pPr>
            <a:endParaRPr lang="en-US" dirty="0">
              <a:solidFill>
                <a:srgbClr val="376092"/>
              </a:solidFill>
            </a:endParaRPr>
          </a:p>
        </p:txBody>
      </p:sp>
      <p:sp>
        <p:nvSpPr>
          <p:cNvPr id="3" name="Title 2"/>
          <p:cNvSpPr>
            <a:spLocks noGrp="1"/>
          </p:cNvSpPr>
          <p:nvPr>
            <p:ph type="title"/>
          </p:nvPr>
        </p:nvSpPr>
        <p:spPr>
          <a:xfrm>
            <a:off x="294640" y="221967"/>
            <a:ext cx="8229600" cy="407953"/>
          </a:xfrm>
        </p:spPr>
        <p:txBody>
          <a:bodyPr anchor="ctr"/>
          <a:lstStyle/>
          <a:p>
            <a:pPr>
              <a:lnSpc>
                <a:spcPct val="100000"/>
              </a:lnSpc>
            </a:pPr>
            <a:r>
              <a:rPr lang="en-US" dirty="0"/>
              <a:t>Take </a:t>
            </a:r>
            <a:r>
              <a:rPr lang="en-US" dirty="0" err="1"/>
              <a:t>Aways</a:t>
            </a:r>
            <a:endParaRPr lang="en-US" dirty="0"/>
          </a:p>
        </p:txBody>
      </p:sp>
      <p:sp>
        <p:nvSpPr>
          <p:cNvPr id="4" name="Slide Number Placeholder 2"/>
          <p:cNvSpPr txBox="1">
            <a:spLocks/>
          </p:cNvSpPr>
          <p:nvPr/>
        </p:nvSpPr>
        <p:spPr>
          <a:xfrm>
            <a:off x="6864350" y="6340475"/>
            <a:ext cx="2057400" cy="365125"/>
          </a:xfrm>
          <a:prstGeom prst="rect">
            <a:avLst/>
          </a:prstGeom>
        </p:spPr>
        <p:txBody>
          <a:bodyPr/>
          <a:lstStyle>
            <a:defPPr>
              <a:defRPr lang="en-US"/>
            </a:defPPr>
            <a:lvl1pPr algn="l" rtl="0" fontAlgn="base">
              <a:spcBef>
                <a:spcPct val="0"/>
              </a:spcBef>
              <a:spcAft>
                <a:spcPct val="0"/>
              </a:spcAft>
              <a:defRPr sz="2000" kern="1200">
                <a:solidFill>
                  <a:schemeClr val="tx1"/>
                </a:solidFill>
                <a:latin typeface="Arial" pitchFamily="34" charset="0"/>
                <a:ea typeface="ＭＳ Ｐゴシック" pitchFamily="34" charset="-128"/>
                <a:cs typeface="+mn-cs"/>
              </a:defRPr>
            </a:lvl1pPr>
            <a:lvl2pPr marL="455908" algn="l" rtl="0" fontAlgn="base">
              <a:spcBef>
                <a:spcPct val="0"/>
              </a:spcBef>
              <a:spcAft>
                <a:spcPct val="0"/>
              </a:spcAft>
              <a:defRPr sz="2000" kern="1200">
                <a:solidFill>
                  <a:schemeClr val="tx1"/>
                </a:solidFill>
                <a:latin typeface="Arial" pitchFamily="34" charset="0"/>
                <a:ea typeface="ＭＳ Ｐゴシック" pitchFamily="34" charset="-128"/>
                <a:cs typeface="+mn-cs"/>
              </a:defRPr>
            </a:lvl2pPr>
            <a:lvl3pPr marL="911816" algn="l" rtl="0" fontAlgn="base">
              <a:spcBef>
                <a:spcPct val="0"/>
              </a:spcBef>
              <a:spcAft>
                <a:spcPct val="0"/>
              </a:spcAft>
              <a:defRPr sz="2000" kern="1200">
                <a:solidFill>
                  <a:schemeClr val="tx1"/>
                </a:solidFill>
                <a:latin typeface="Arial" pitchFamily="34" charset="0"/>
                <a:ea typeface="ＭＳ Ｐゴシック" pitchFamily="34" charset="-128"/>
                <a:cs typeface="+mn-cs"/>
              </a:defRPr>
            </a:lvl3pPr>
            <a:lvl4pPr marL="1367724" algn="l" rtl="0" fontAlgn="base">
              <a:spcBef>
                <a:spcPct val="0"/>
              </a:spcBef>
              <a:spcAft>
                <a:spcPct val="0"/>
              </a:spcAft>
              <a:defRPr sz="2000" kern="1200">
                <a:solidFill>
                  <a:schemeClr val="tx1"/>
                </a:solidFill>
                <a:latin typeface="Arial" pitchFamily="34" charset="0"/>
                <a:ea typeface="ＭＳ Ｐゴシック" pitchFamily="34" charset="-128"/>
                <a:cs typeface="+mn-cs"/>
              </a:defRPr>
            </a:lvl4pPr>
            <a:lvl5pPr marL="1823633" algn="l" rtl="0" fontAlgn="base">
              <a:spcBef>
                <a:spcPct val="0"/>
              </a:spcBef>
              <a:spcAft>
                <a:spcPct val="0"/>
              </a:spcAft>
              <a:defRPr sz="2000" kern="1200">
                <a:solidFill>
                  <a:schemeClr val="tx1"/>
                </a:solidFill>
                <a:latin typeface="Arial" pitchFamily="34" charset="0"/>
                <a:ea typeface="ＭＳ Ｐゴシック" pitchFamily="34" charset="-128"/>
                <a:cs typeface="+mn-cs"/>
              </a:defRPr>
            </a:lvl5pPr>
            <a:lvl6pPr marL="2279543" algn="l" defTabSz="911816" rtl="0" eaLnBrk="1" latinLnBrk="0" hangingPunct="1">
              <a:defRPr sz="2000" kern="1200">
                <a:solidFill>
                  <a:schemeClr val="tx1"/>
                </a:solidFill>
                <a:latin typeface="Arial" pitchFamily="34" charset="0"/>
                <a:ea typeface="ＭＳ Ｐゴシック" pitchFamily="34" charset="-128"/>
                <a:cs typeface="+mn-cs"/>
              </a:defRPr>
            </a:lvl6pPr>
            <a:lvl7pPr marL="2735451" algn="l" defTabSz="911816" rtl="0" eaLnBrk="1" latinLnBrk="0" hangingPunct="1">
              <a:defRPr sz="2000" kern="1200">
                <a:solidFill>
                  <a:schemeClr val="tx1"/>
                </a:solidFill>
                <a:latin typeface="Arial" pitchFamily="34" charset="0"/>
                <a:ea typeface="ＭＳ Ｐゴシック" pitchFamily="34" charset="-128"/>
                <a:cs typeface="+mn-cs"/>
              </a:defRPr>
            </a:lvl7pPr>
            <a:lvl8pPr marL="3191359" algn="l" defTabSz="911816" rtl="0" eaLnBrk="1" latinLnBrk="0" hangingPunct="1">
              <a:defRPr sz="2000" kern="1200">
                <a:solidFill>
                  <a:schemeClr val="tx1"/>
                </a:solidFill>
                <a:latin typeface="Arial" pitchFamily="34" charset="0"/>
                <a:ea typeface="ＭＳ Ｐゴシック" pitchFamily="34" charset="-128"/>
                <a:cs typeface="+mn-cs"/>
              </a:defRPr>
            </a:lvl8pPr>
            <a:lvl9pPr marL="3647269" algn="l" defTabSz="911816" rtl="0" eaLnBrk="1" latinLnBrk="0" hangingPunct="1">
              <a:defRPr sz="2000" kern="1200">
                <a:solidFill>
                  <a:schemeClr val="tx1"/>
                </a:solidFill>
                <a:latin typeface="Arial" pitchFamily="34" charset="0"/>
                <a:ea typeface="ＭＳ Ｐゴシック" pitchFamily="34" charset="-128"/>
                <a:cs typeface="+mn-cs"/>
              </a:defRPr>
            </a:lvl9pPr>
          </a:lstStyle>
          <a:p>
            <a:pPr algn="r"/>
            <a:fld id="{98336387-C866-4D5E-91A6-A0F423FE560F}" type="slidenum">
              <a:rPr lang="en-US" sz="1000" smtClean="0"/>
              <a:pPr algn="r"/>
              <a:t>14</a:t>
            </a:fld>
            <a:endParaRPr lang="en-US" sz="1000" dirty="0"/>
          </a:p>
        </p:txBody>
      </p:sp>
      <p:pic>
        <p:nvPicPr>
          <p:cNvPr id="5" name="Picture 4"/>
          <p:cNvPicPr>
            <a:picLocks noChangeAspect="1"/>
          </p:cNvPicPr>
          <p:nvPr/>
        </p:nvPicPr>
        <p:blipFill>
          <a:blip r:embed="rId3"/>
          <a:stretch>
            <a:fillRect/>
          </a:stretch>
        </p:blipFill>
        <p:spPr>
          <a:xfrm>
            <a:off x="0" y="10746"/>
            <a:ext cx="9144000" cy="6096000"/>
          </a:xfrm>
          <a:prstGeom prst="rect">
            <a:avLst/>
          </a:prstGeom>
        </p:spPr>
      </p:pic>
    </p:spTree>
    <p:extLst>
      <p:ext uri="{BB962C8B-B14F-4D97-AF65-F5344CB8AC3E}">
        <p14:creationId xmlns:p14="http://schemas.microsoft.com/office/powerpoint/2010/main" val="3515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3600" dirty="0">
                <a:solidFill>
                  <a:srgbClr val="0070C0"/>
                </a:solidFill>
              </a:rPr>
              <a:t>National Near-Earth Object Action Plan</a:t>
            </a:r>
            <a:br>
              <a:rPr lang="en-US" sz="3600" dirty="0">
                <a:solidFill>
                  <a:srgbClr val="0070C0"/>
                </a:solidFill>
              </a:rPr>
            </a:br>
            <a:endParaRPr lang="en-US" sz="3600" dirty="0">
              <a:solidFill>
                <a:srgbClr val="0070C0"/>
              </a:solidFill>
            </a:endParaRPr>
          </a:p>
        </p:txBody>
      </p:sp>
      <p:sp>
        <p:nvSpPr>
          <p:cNvPr id="3" name="Content Placeholder 2"/>
          <p:cNvSpPr>
            <a:spLocks noGrp="1"/>
          </p:cNvSpPr>
          <p:nvPr>
            <p:ph idx="1"/>
          </p:nvPr>
        </p:nvSpPr>
        <p:spPr>
          <a:xfrm>
            <a:off x="457200" y="1524001"/>
            <a:ext cx="4114800" cy="4571999"/>
          </a:xfrm>
        </p:spPr>
        <p:txBody>
          <a:bodyPr/>
          <a:lstStyle/>
          <a:p>
            <a:r>
              <a:rPr lang="en-US" b="1" dirty="0">
                <a:solidFill>
                  <a:srgbClr val="0070C0"/>
                </a:solidFill>
              </a:rPr>
              <a:t>D</a:t>
            </a:r>
            <a:r>
              <a:rPr lang="en-US" dirty="0"/>
              <a:t>etecting </a:t>
            </a:r>
            <a:r>
              <a:rPr lang="en-US" b="1" dirty="0">
                <a:solidFill>
                  <a:srgbClr val="0070C0"/>
                </a:solidFill>
              </a:rPr>
              <a:t>A</a:t>
            </a:r>
            <a:r>
              <a:rPr lang="en-US" dirty="0"/>
              <a:t>nd </a:t>
            </a:r>
            <a:r>
              <a:rPr lang="en-US" b="1" dirty="0">
                <a:solidFill>
                  <a:srgbClr val="0070C0"/>
                </a:solidFill>
              </a:rPr>
              <a:t>M</a:t>
            </a:r>
            <a:r>
              <a:rPr lang="en-US" dirty="0"/>
              <a:t>itigating the </a:t>
            </a:r>
            <a:r>
              <a:rPr lang="en-US" b="1" dirty="0">
                <a:solidFill>
                  <a:srgbClr val="0070C0"/>
                </a:solidFill>
              </a:rPr>
              <a:t>I</a:t>
            </a:r>
            <a:r>
              <a:rPr lang="en-US" dirty="0"/>
              <a:t>mpact of </a:t>
            </a:r>
            <a:r>
              <a:rPr lang="en-US" b="1" dirty="0">
                <a:solidFill>
                  <a:srgbClr val="0070C0"/>
                </a:solidFill>
              </a:rPr>
              <a:t>E</a:t>
            </a:r>
            <a:r>
              <a:rPr lang="en-US" dirty="0"/>
              <a:t>arth-bound </a:t>
            </a:r>
            <a:r>
              <a:rPr lang="en-US" b="1" dirty="0">
                <a:solidFill>
                  <a:srgbClr val="0070C0"/>
                </a:solidFill>
              </a:rPr>
              <a:t>N</a:t>
            </a:r>
            <a:r>
              <a:rPr lang="en-US" dirty="0"/>
              <a:t>EOs (</a:t>
            </a:r>
            <a:r>
              <a:rPr lang="en-US" b="1" dirty="0">
                <a:solidFill>
                  <a:srgbClr val="0070C0"/>
                </a:solidFill>
              </a:rPr>
              <a:t>DAMIEN</a:t>
            </a:r>
            <a:r>
              <a:rPr lang="en-US" dirty="0"/>
              <a:t>) Interagency Working Group and the development of the forthcoming National Near-Earth Object Action Plan</a:t>
            </a:r>
          </a:p>
          <a:p>
            <a:r>
              <a:rPr lang="en-US" dirty="0"/>
              <a:t>The NASA/NNSA joint team contains the necessary expertise to support actions needed to enhance national preparedness for handling threatening NEO scenarios</a:t>
            </a:r>
          </a:p>
          <a:p>
            <a:endParaRPr lang="en-US" dirty="0"/>
          </a:p>
        </p:txBody>
      </p:sp>
      <p:sp>
        <p:nvSpPr>
          <p:cNvPr id="4" name="Slide Number Placeholder 3"/>
          <p:cNvSpPr>
            <a:spLocks noGrp="1"/>
          </p:cNvSpPr>
          <p:nvPr>
            <p:ph type="sldNum" sz="quarter" idx="12"/>
          </p:nvPr>
        </p:nvSpPr>
        <p:spPr/>
        <p:txBody>
          <a:bodyPr/>
          <a:lstStyle/>
          <a:p>
            <a:fld id="{E06CE0FF-E510-A648-AB40-ACAC1F2DC856}" type="slidenum">
              <a:rPr lang="en-US" smtClean="0">
                <a:solidFill>
                  <a:prstClr val="black"/>
                </a:solidFill>
              </a:rPr>
              <a:pPr/>
              <a:t>15</a:t>
            </a:fld>
            <a:endParaRPr lang="en-US" dirty="0">
              <a:solidFill>
                <a:prstClr val="black"/>
              </a:solidFill>
            </a:endParaRPr>
          </a:p>
        </p:txBody>
      </p:sp>
      <p:pic>
        <p:nvPicPr>
          <p:cNvPr id="5" name="Picture 4"/>
          <p:cNvPicPr>
            <a:picLocks noChangeAspect="1"/>
          </p:cNvPicPr>
          <p:nvPr/>
        </p:nvPicPr>
        <p:blipFill>
          <a:blip r:embed="rId3"/>
          <a:stretch>
            <a:fillRect/>
          </a:stretch>
        </p:blipFill>
        <p:spPr>
          <a:xfrm>
            <a:off x="4572000" y="1041279"/>
            <a:ext cx="2460079" cy="2616321"/>
          </a:xfrm>
          <a:prstGeom prst="rect">
            <a:avLst/>
          </a:prstGeom>
        </p:spPr>
      </p:pic>
      <p:pic>
        <p:nvPicPr>
          <p:cNvPr id="9" name="Picture 8"/>
          <p:cNvPicPr>
            <a:picLocks noChangeAspect="1"/>
          </p:cNvPicPr>
          <p:nvPr/>
        </p:nvPicPr>
        <p:blipFill>
          <a:blip r:embed="rId4"/>
          <a:stretch>
            <a:fillRect/>
          </a:stretch>
        </p:blipFill>
        <p:spPr>
          <a:xfrm>
            <a:off x="6241422" y="2472936"/>
            <a:ext cx="2649180" cy="3165864"/>
          </a:xfrm>
          <a:prstGeom prst="rect">
            <a:avLst/>
          </a:prstGeom>
        </p:spPr>
      </p:pic>
    </p:spTree>
    <p:extLst>
      <p:ext uri="{BB962C8B-B14F-4D97-AF65-F5344CB8AC3E}">
        <p14:creationId xmlns:p14="http://schemas.microsoft.com/office/powerpoint/2010/main" val="171614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144000" cy="964745"/>
          </a:xfrm>
        </p:spPr>
        <p:txBody>
          <a:bodyPr>
            <a:noAutofit/>
          </a:bodyPr>
          <a:lstStyle/>
          <a:p>
            <a:pPr>
              <a:lnSpc>
                <a:spcPct val="100000"/>
              </a:lnSpc>
            </a:pPr>
            <a:r>
              <a:rPr lang="en-US" sz="2800" dirty="0">
                <a:solidFill>
                  <a:srgbClr val="0070C0"/>
                </a:solidFill>
              </a:rPr>
              <a:t>Remote sensing observations of small bodies do not yield reliable shape models </a:t>
            </a:r>
            <a:r>
              <a:rPr lang="mr-IN" sz="2800" dirty="0">
                <a:solidFill>
                  <a:srgbClr val="0070C0"/>
                </a:solidFill>
              </a:rPr>
              <a:t>–</a:t>
            </a:r>
            <a:r>
              <a:rPr lang="en-US" sz="2800" dirty="0">
                <a:solidFill>
                  <a:srgbClr val="0070C0"/>
                </a:solidFill>
              </a:rPr>
              <a:t> </a:t>
            </a:r>
            <a:r>
              <a:rPr lang="en-US" sz="2800" i="1" dirty="0">
                <a:solidFill>
                  <a:srgbClr val="0070C0"/>
                </a:solidFill>
              </a:rPr>
              <a:t>reconnaissance precursor? </a:t>
            </a:r>
          </a:p>
        </p:txBody>
      </p:sp>
      <p:sp>
        <p:nvSpPr>
          <p:cNvPr id="7" name="Slide Number Placeholder 2"/>
          <p:cNvSpPr txBox="1">
            <a:spLocks/>
          </p:cNvSpPr>
          <p:nvPr/>
        </p:nvSpPr>
        <p:spPr>
          <a:xfrm>
            <a:off x="6908800" y="64490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06CE0FF-E510-A648-AB40-ACAC1F2DC856}" type="slidenum">
              <a:rPr lang="en-US" sz="1200" smtClean="0">
                <a:solidFill>
                  <a:prstClr val="black"/>
                </a:solidFill>
              </a:rPr>
              <a:pPr algn="r"/>
              <a:t>16</a:t>
            </a:fld>
            <a:endParaRPr lang="en-US" sz="1200" dirty="0">
              <a:solidFill>
                <a:prstClr val="black"/>
              </a:solidFill>
            </a:endParaRPr>
          </a:p>
        </p:txBody>
      </p:sp>
      <p:sp>
        <p:nvSpPr>
          <p:cNvPr id="23" name="Content Placeholder 4"/>
          <p:cNvSpPr>
            <a:spLocks noGrp="1"/>
          </p:cNvSpPr>
          <p:nvPr>
            <p:ph sz="half" idx="1"/>
          </p:nvPr>
        </p:nvSpPr>
        <p:spPr>
          <a:xfrm>
            <a:off x="152400" y="762000"/>
            <a:ext cx="4652683" cy="4953000"/>
          </a:xfrm>
        </p:spPr>
        <p:txBody>
          <a:bodyPr>
            <a:noAutofit/>
          </a:bodyPr>
          <a:lstStyle/>
          <a:p>
            <a:r>
              <a:rPr lang="en-US" sz="1600" b="1" dirty="0"/>
              <a:t>Builds on work reported at the 2017 IEEE Aerospace Conference, Session 2.2016,  2017 PDC, and the recent </a:t>
            </a:r>
            <a:r>
              <a:rPr lang="en-US" sz="1600" b="1" dirty="0" err="1"/>
              <a:t>Acta</a:t>
            </a:r>
            <a:r>
              <a:rPr lang="en-US" sz="1600" b="1" dirty="0"/>
              <a:t> </a:t>
            </a:r>
            <a:r>
              <a:rPr lang="en-US" sz="1600" b="1" dirty="0" err="1"/>
              <a:t>Astronautica</a:t>
            </a:r>
            <a:r>
              <a:rPr lang="en-US" sz="1600" b="1" dirty="0"/>
              <a:t> article entitled,  “Options and Uncertainties in Planetary Defense: Mission Planning and Vehicle Design for Flexible Response”</a:t>
            </a:r>
          </a:p>
          <a:p>
            <a:pPr marL="0" indent="0">
              <a:buNone/>
            </a:pPr>
            <a:endParaRPr lang="en-US" sz="1600" b="1" dirty="0"/>
          </a:p>
          <a:p>
            <a:r>
              <a:rPr lang="en-US" sz="1600" b="1" dirty="0"/>
              <a:t>future work will focus on our uniqueness space </a:t>
            </a:r>
            <a:r>
              <a:rPr lang="mr-IN" sz="1600" b="1" dirty="0"/>
              <a:t>–</a:t>
            </a:r>
            <a:r>
              <a:rPr lang="en-US" sz="1600" b="1" dirty="0"/>
              <a:t> </a:t>
            </a:r>
            <a:r>
              <a:rPr lang="en-US" sz="1600" b="1" dirty="0" err="1"/>
              <a:t>ie</a:t>
            </a:r>
            <a:r>
              <a:rPr lang="en-US" sz="1600" b="1" dirty="0"/>
              <a:t>., nuclear mitigation concepts:</a:t>
            </a:r>
          </a:p>
          <a:p>
            <a:pPr lvl="1"/>
            <a:r>
              <a:rPr lang="en-US" sz="1600" dirty="0"/>
              <a:t>Very irregular shape and surface topography</a:t>
            </a:r>
          </a:p>
          <a:p>
            <a:pPr lvl="1"/>
            <a:r>
              <a:rPr lang="en-US" sz="1600" dirty="0"/>
              <a:t>Challenging object physical properties, chemistry, rotational state, porosity, composition, C.G., </a:t>
            </a:r>
            <a:r>
              <a:rPr lang="en-US" sz="1600" dirty="0" err="1"/>
              <a:t>etc</a:t>
            </a:r>
            <a:endParaRPr lang="en-US" sz="1600" dirty="0"/>
          </a:p>
          <a:p>
            <a:pPr lvl="1"/>
            <a:r>
              <a:rPr lang="en-US" sz="1600" dirty="0"/>
              <a:t>Response Time (</a:t>
            </a:r>
            <a:r>
              <a:rPr lang="en-US" sz="1600" dirty="0" err="1"/>
              <a:t>inc.</a:t>
            </a:r>
            <a:r>
              <a:rPr lang="en-US" sz="1600" dirty="0"/>
              <a:t> characterization/recon)</a:t>
            </a:r>
          </a:p>
          <a:p>
            <a:pPr marL="457200" lvl="1" indent="0">
              <a:buNone/>
            </a:pPr>
            <a:r>
              <a:rPr lang="en-US" sz="1600" dirty="0"/>
              <a:t> </a:t>
            </a:r>
          </a:p>
          <a:p>
            <a:r>
              <a:rPr lang="en-US" sz="1600" dirty="0"/>
              <a:t>Will explore combining RECON with mitigation utilizing nuclear energy deposition mitigation</a:t>
            </a:r>
          </a:p>
        </p:txBody>
      </p: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1" y="1636800"/>
            <a:ext cx="4597202" cy="36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876800" y="6359425"/>
            <a:ext cx="2638351" cy="369332"/>
          </a:xfrm>
          <a:prstGeom prst="rect">
            <a:avLst/>
          </a:prstGeom>
          <a:noFill/>
        </p:spPr>
        <p:txBody>
          <a:bodyPr wrap="none" rtlCol="0">
            <a:spAutoFit/>
          </a:bodyPr>
          <a:lstStyle/>
          <a:p>
            <a:r>
              <a:rPr lang="en-US" b="1" dirty="0">
                <a:solidFill>
                  <a:schemeClr val="bg1"/>
                </a:solidFill>
              </a:rPr>
              <a:t>Credit: Ron Leung (GSFC)</a:t>
            </a:r>
          </a:p>
        </p:txBody>
      </p:sp>
    </p:spTree>
    <p:extLst>
      <p:ext uri="{BB962C8B-B14F-4D97-AF65-F5344CB8AC3E}">
        <p14:creationId xmlns:p14="http://schemas.microsoft.com/office/powerpoint/2010/main" val="143536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886700" cy="1325563"/>
          </a:xfrm>
        </p:spPr>
        <p:txBody>
          <a:bodyPr>
            <a:normAutofit fontScale="90000"/>
          </a:bodyPr>
          <a:lstStyle/>
          <a:p>
            <a:r>
              <a:rPr lang="en-US" altLang="zh-CN" dirty="0">
                <a:solidFill>
                  <a:srgbClr val="0070C0"/>
                </a:solidFill>
              </a:rPr>
              <a:t>PD Framework Portal, semantics, search engine, ontology, 4D visualization, </a:t>
            </a:r>
            <a:r>
              <a:rPr lang="en-US" altLang="zh-CN" dirty="0" err="1">
                <a:solidFill>
                  <a:srgbClr val="0070C0"/>
                </a:solidFill>
              </a:rPr>
              <a:t>etc</a:t>
            </a:r>
            <a:r>
              <a:rPr lang="mr-IN" altLang="zh-CN" dirty="0">
                <a:solidFill>
                  <a:srgbClr val="0070C0"/>
                </a:solidFill>
              </a:rPr>
              <a:t>…</a:t>
            </a:r>
            <a:r>
              <a:rPr lang="en-US" altLang="zh-CN" dirty="0">
                <a:solidFill>
                  <a:srgbClr val="0070C0"/>
                </a:solidFill>
              </a:rPr>
              <a:t> </a:t>
            </a:r>
            <a:r>
              <a:rPr lang="en-US" altLang="zh-CN" i="1" dirty="0">
                <a:solidFill>
                  <a:srgbClr val="0070C0"/>
                </a:solidFill>
              </a:rPr>
              <a:t>a clearing house for mitigation strategies</a:t>
            </a:r>
            <a:endParaRPr lang="zh-CN" altLang="en-US" i="1" dirty="0">
              <a:solidFill>
                <a:srgbClr val="0070C0"/>
              </a:solidFill>
            </a:endParaRPr>
          </a:p>
        </p:txBody>
      </p:sp>
      <p:grpSp>
        <p:nvGrpSpPr>
          <p:cNvPr id="3" name="Group 2"/>
          <p:cNvGrpSpPr/>
          <p:nvPr/>
        </p:nvGrpSpPr>
        <p:grpSpPr>
          <a:xfrm>
            <a:off x="609600" y="1591088"/>
            <a:ext cx="8229600" cy="4047712"/>
            <a:chOff x="609600" y="1888350"/>
            <a:chExt cx="8229600" cy="4047712"/>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88350"/>
              <a:ext cx="6209416" cy="343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1" y="2286000"/>
              <a:ext cx="6255327" cy="346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1" y="2667000"/>
              <a:ext cx="6499225" cy="2909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002550"/>
              <a:ext cx="6553200" cy="2933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4876800" y="6359425"/>
            <a:ext cx="2427844" cy="369332"/>
          </a:xfrm>
          <a:prstGeom prst="rect">
            <a:avLst/>
          </a:prstGeom>
          <a:noFill/>
        </p:spPr>
        <p:txBody>
          <a:bodyPr wrap="none" rtlCol="0">
            <a:spAutoFit/>
          </a:bodyPr>
          <a:lstStyle/>
          <a:p>
            <a:r>
              <a:rPr lang="en-US" b="1" dirty="0">
                <a:solidFill>
                  <a:schemeClr val="bg1"/>
                </a:solidFill>
              </a:rPr>
              <a:t>Credit: Phil Yang (GMU)</a:t>
            </a:r>
          </a:p>
        </p:txBody>
      </p:sp>
    </p:spTree>
    <p:extLst>
      <p:ext uri="{BB962C8B-B14F-4D97-AF65-F5344CB8AC3E}">
        <p14:creationId xmlns:p14="http://schemas.microsoft.com/office/powerpoint/2010/main" val="143005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solidFill>
                  <a:srgbClr val="0070C0"/>
                </a:solidFill>
              </a:rPr>
              <a:t>Forward Work</a:t>
            </a:r>
          </a:p>
        </p:txBody>
      </p:sp>
      <p:sp>
        <p:nvSpPr>
          <p:cNvPr id="3" name="Content Placeholder 2"/>
          <p:cNvSpPr>
            <a:spLocks noGrp="1"/>
          </p:cNvSpPr>
          <p:nvPr>
            <p:ph idx="1"/>
          </p:nvPr>
        </p:nvSpPr>
        <p:spPr>
          <a:xfrm>
            <a:off x="444500" y="685800"/>
            <a:ext cx="8229600" cy="5486400"/>
          </a:xfrm>
        </p:spPr>
        <p:txBody>
          <a:bodyPr/>
          <a:lstStyle/>
          <a:p>
            <a:r>
              <a:rPr lang="en-US" dirty="0"/>
              <a:t>Complete the Planetary Defense Framework Portal so that it becomes the repository/clearing house for current and future mitigation DRA/DRMs and modeling efforts</a:t>
            </a:r>
          </a:p>
          <a:p>
            <a:endParaRPr lang="en-US" dirty="0"/>
          </a:p>
          <a:p>
            <a:r>
              <a:rPr lang="en-US" dirty="0"/>
              <a:t>Examine the systems implications and notional design for a reconnaissance spacecraft in support of the National NEO Preparedness Strategy and Action Plan</a:t>
            </a:r>
          </a:p>
          <a:p>
            <a:endParaRPr lang="en-US" dirty="0"/>
          </a:p>
          <a:p>
            <a:r>
              <a:rPr lang="en-US" dirty="0"/>
              <a:t>Focus on the nuclear deposition concepts going forward for Case Study 3 and beyond, as efforts in this area may be limited for the broader community</a:t>
            </a:r>
          </a:p>
          <a:p>
            <a:endParaRPr lang="en-US" dirty="0"/>
          </a:p>
          <a:p>
            <a:r>
              <a:rPr lang="en-US" dirty="0"/>
              <a:t>Complete the full Device-To-Target (DTS) document to wrap up  the full, end to end systems analysis</a:t>
            </a:r>
          </a:p>
          <a:p>
            <a:endParaRPr lang="en-US" dirty="0"/>
          </a:p>
          <a:p>
            <a:r>
              <a:rPr lang="en-US" dirty="0"/>
              <a:t>Debate and define the next couple of case studies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65F069FC-1C9A-4889-B82A-0175CE408D29}" type="slidenum">
              <a:rPr lang="en-US" smtClean="0"/>
              <a:pPr>
                <a:defRPr/>
              </a:pPr>
              <a:t>18</a:t>
            </a:fld>
            <a:endParaRPr lang="en-US" dirty="0"/>
          </a:p>
        </p:txBody>
      </p:sp>
    </p:spTree>
    <p:extLst>
      <p:ext uri="{BB962C8B-B14F-4D97-AF65-F5344CB8AC3E}">
        <p14:creationId xmlns:p14="http://schemas.microsoft.com/office/powerpoint/2010/main" val="1734553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6699" t="-1368" r="10465" b="2431"/>
          <a:stretch/>
        </p:blipFill>
        <p:spPr>
          <a:xfrm>
            <a:off x="-1" y="-76200"/>
            <a:ext cx="9144000" cy="7280909"/>
          </a:xfrm>
          <a:prstGeom prst="rect">
            <a:avLst/>
          </a:prstGeom>
        </p:spPr>
      </p:pic>
      <p:sp>
        <p:nvSpPr>
          <p:cNvPr id="9" name="Rectangle 8"/>
          <p:cNvSpPr/>
          <p:nvPr/>
        </p:nvSpPr>
        <p:spPr>
          <a:xfrm>
            <a:off x="0" y="5670149"/>
            <a:ext cx="9144000" cy="1318480"/>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0" y="5670149"/>
            <a:ext cx="9144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bwMode="auto">
          <a:xfrm>
            <a:off x="4967366" y="2667000"/>
            <a:ext cx="440523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kern="1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Franklin Gothic Demi" pitchFamily="34" charset="0"/>
              </a:defRPr>
            </a:lvl2pPr>
            <a:lvl3pPr algn="l" rtl="0" eaLnBrk="1" fontAlgn="base" hangingPunct="1">
              <a:spcBef>
                <a:spcPct val="0"/>
              </a:spcBef>
              <a:spcAft>
                <a:spcPct val="0"/>
              </a:spcAft>
              <a:defRPr sz="3200">
                <a:solidFill>
                  <a:schemeClr val="tx1"/>
                </a:solidFill>
                <a:latin typeface="Franklin Gothic Demi" pitchFamily="34" charset="0"/>
              </a:defRPr>
            </a:lvl3pPr>
            <a:lvl4pPr algn="l" rtl="0" eaLnBrk="1" fontAlgn="base" hangingPunct="1">
              <a:spcBef>
                <a:spcPct val="0"/>
              </a:spcBef>
              <a:spcAft>
                <a:spcPct val="0"/>
              </a:spcAft>
              <a:defRPr sz="3200">
                <a:solidFill>
                  <a:schemeClr val="tx1"/>
                </a:solidFill>
                <a:latin typeface="Franklin Gothic Demi" pitchFamily="34" charset="0"/>
              </a:defRPr>
            </a:lvl4pPr>
            <a:lvl5pPr algn="l" rtl="0" eaLnBrk="1" fontAlgn="base" hangingPunct="1">
              <a:spcBef>
                <a:spcPct val="0"/>
              </a:spcBef>
              <a:spcAft>
                <a:spcPct val="0"/>
              </a:spcAft>
              <a:defRPr sz="3200">
                <a:solidFill>
                  <a:schemeClr val="tx1"/>
                </a:solidFill>
                <a:latin typeface="Franklin Gothic Demi" pitchFamily="34" charset="0"/>
              </a:defRPr>
            </a:lvl5pPr>
            <a:lvl6pPr marL="457200" algn="l" rtl="0" eaLnBrk="1" fontAlgn="base" hangingPunct="1">
              <a:spcBef>
                <a:spcPct val="0"/>
              </a:spcBef>
              <a:spcAft>
                <a:spcPct val="0"/>
              </a:spcAft>
              <a:defRPr sz="3200">
                <a:solidFill>
                  <a:schemeClr val="tx1"/>
                </a:solidFill>
                <a:latin typeface="Franklin Gothic Demi" pitchFamily="34" charset="0"/>
              </a:defRPr>
            </a:lvl6pPr>
            <a:lvl7pPr marL="914400" algn="l" rtl="0" eaLnBrk="1" fontAlgn="base" hangingPunct="1">
              <a:spcBef>
                <a:spcPct val="0"/>
              </a:spcBef>
              <a:spcAft>
                <a:spcPct val="0"/>
              </a:spcAft>
              <a:defRPr sz="3200">
                <a:solidFill>
                  <a:schemeClr val="tx1"/>
                </a:solidFill>
                <a:latin typeface="Franklin Gothic Demi" pitchFamily="34" charset="0"/>
              </a:defRPr>
            </a:lvl7pPr>
            <a:lvl8pPr marL="1371600" algn="l" rtl="0" eaLnBrk="1" fontAlgn="base" hangingPunct="1">
              <a:spcBef>
                <a:spcPct val="0"/>
              </a:spcBef>
              <a:spcAft>
                <a:spcPct val="0"/>
              </a:spcAft>
              <a:defRPr sz="3200">
                <a:solidFill>
                  <a:schemeClr val="tx1"/>
                </a:solidFill>
                <a:latin typeface="Franklin Gothic Demi" pitchFamily="34" charset="0"/>
              </a:defRPr>
            </a:lvl8pPr>
            <a:lvl9pPr marL="1828800" algn="l" rtl="0" eaLnBrk="1" fontAlgn="base" hangingPunct="1">
              <a:spcBef>
                <a:spcPct val="0"/>
              </a:spcBef>
              <a:spcAft>
                <a:spcPct val="0"/>
              </a:spcAft>
              <a:defRPr sz="3200">
                <a:solidFill>
                  <a:schemeClr val="tx1"/>
                </a:solidFill>
                <a:latin typeface="Franklin Gothic Demi" pitchFamily="34" charset="0"/>
              </a:defRPr>
            </a:lvl9pPr>
          </a:lstStyle>
          <a:p>
            <a:r>
              <a:rPr lang="en-US" sz="2800" b="1" dirty="0">
                <a:solidFill>
                  <a:schemeClr val="tx2">
                    <a:lumMod val="60000"/>
                    <a:lumOff val="40000"/>
                  </a:schemeClr>
                </a:solidFill>
              </a:rPr>
              <a:t>Thanks to NNSA Defense Programs and NASA’s Planetary Defense Coordination Office for their support </a:t>
            </a:r>
            <a:endParaRPr lang="en-US" sz="2800" i="1" dirty="0">
              <a:solidFill>
                <a:schemeClr val="tx2">
                  <a:lumMod val="60000"/>
                  <a:lumOff val="40000"/>
                </a:schemeClr>
              </a:solidFill>
            </a:endParaRPr>
          </a:p>
        </p:txBody>
      </p:sp>
      <p:pic>
        <p:nvPicPr>
          <p:cNvPr id="4" name="Picture 3"/>
          <p:cNvPicPr>
            <a:picLocks noChangeAspect="1"/>
          </p:cNvPicPr>
          <p:nvPr/>
        </p:nvPicPr>
        <p:blipFill>
          <a:blip r:embed="rId4">
            <a:alphaModFix/>
            <a:duotone>
              <a:schemeClr val="accent3">
                <a:shade val="45000"/>
                <a:satMod val="135000"/>
              </a:schemeClr>
              <a:prstClr val="white"/>
            </a:duotone>
          </a:blip>
          <a:stretch>
            <a:fillRect/>
          </a:stretch>
        </p:blipFill>
        <p:spPr>
          <a:xfrm>
            <a:off x="152400" y="76200"/>
            <a:ext cx="2057400" cy="793814"/>
          </a:xfrm>
          <a:prstGeom prst="rect">
            <a:avLst/>
          </a:prstGeom>
        </p:spPr>
      </p:pic>
      <p:pic>
        <p:nvPicPr>
          <p:cNvPr id="8" name="Picture 7"/>
          <p:cNvPicPr>
            <a:picLocks noChangeAspect="1"/>
          </p:cNvPicPr>
          <p:nvPr/>
        </p:nvPicPr>
        <p:blipFill>
          <a:blip r:embed="rId5"/>
          <a:stretch>
            <a:fillRect/>
          </a:stretch>
        </p:blipFill>
        <p:spPr>
          <a:xfrm>
            <a:off x="7570790" y="10602"/>
            <a:ext cx="1573209" cy="1371600"/>
          </a:xfrm>
          <a:prstGeom prst="rect">
            <a:avLst/>
          </a:prstGeom>
        </p:spPr>
      </p:pic>
    </p:spTree>
    <p:extLst>
      <p:ext uri="{BB962C8B-B14F-4D97-AF65-F5344CB8AC3E}">
        <p14:creationId xmlns:p14="http://schemas.microsoft.com/office/powerpoint/2010/main" val="377962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noChangeAspect="1"/>
          </p:cNvSpPr>
          <p:nvPr>
            <p:ph type="ftr" sz="quarter" idx="3"/>
          </p:nvPr>
        </p:nvSpPr>
        <p:spPr>
          <a:xfrm>
            <a:off x="2697480" y="5639264"/>
            <a:ext cx="2801389" cy="352425"/>
          </a:xfrm>
        </p:spPr>
        <p:txBody>
          <a:bodyPr/>
          <a:lstStyle/>
          <a:p>
            <a:pPr defTabSz="685800">
              <a:defRPr/>
            </a:pPr>
            <a:r>
              <a:rPr lang="en-US" sz="1800" dirty="0">
                <a:solidFill>
                  <a:prstClr val="white"/>
                </a:solidFill>
                <a:latin typeface="Franklin Gothic Book"/>
              </a:rPr>
              <a:t>USRA PROPRIETARY</a:t>
            </a:r>
            <a:r>
              <a:rPr lang="en-US" dirty="0">
                <a:solidFill>
                  <a:prstClr val="white"/>
                </a:solidFill>
                <a:latin typeface="Franklin Gothic Book"/>
              </a:rPr>
              <a:t>	</a:t>
            </a:r>
          </a:p>
        </p:txBody>
      </p:sp>
      <p:sp>
        <p:nvSpPr>
          <p:cNvPr id="5" name="Slide Number Placeholder 4"/>
          <p:cNvSpPr>
            <a:spLocks noGrp="1"/>
          </p:cNvSpPr>
          <p:nvPr>
            <p:ph type="sldNum" sz="quarter" idx="12"/>
          </p:nvPr>
        </p:nvSpPr>
        <p:spPr/>
        <p:txBody>
          <a:bodyPr/>
          <a:lstStyle/>
          <a:p>
            <a:pPr defTabSz="685800">
              <a:defRPr/>
            </a:pPr>
            <a:r>
              <a:rPr lang="en-US" dirty="0">
                <a:solidFill>
                  <a:prstClr val="white"/>
                </a:solidFill>
                <a:latin typeface="Franklin Gothic Demi"/>
              </a:rPr>
              <a:t>3</a:t>
            </a:r>
          </a:p>
        </p:txBody>
      </p:sp>
      <p:sp>
        <p:nvSpPr>
          <p:cNvPr id="7" name="Title 1"/>
          <p:cNvSpPr>
            <a:spLocks noGrp="1"/>
          </p:cNvSpPr>
          <p:nvPr>
            <p:ph type="title"/>
          </p:nvPr>
        </p:nvSpPr>
        <p:spPr>
          <a:xfrm>
            <a:off x="457200" y="152400"/>
            <a:ext cx="8229600" cy="1143000"/>
          </a:xfrm>
        </p:spPr>
        <p:txBody>
          <a:bodyPr/>
          <a:lstStyle/>
          <a:p>
            <a:pPr marL="0" indent="0"/>
            <a:r>
              <a:rPr lang="en-US" sz="2800" b="1" dirty="0">
                <a:solidFill>
                  <a:srgbClr val="0070C0"/>
                </a:solidFill>
              </a:rPr>
              <a:t>This talk will discuss the merits of the structured case study approach taken in years 1-2</a:t>
            </a:r>
            <a:r>
              <a:rPr lang="en-US" sz="2800" b="1" baseline="30000" dirty="0">
                <a:solidFill>
                  <a:srgbClr val="0070C0"/>
                </a:solidFill>
              </a:rPr>
              <a:t>+</a:t>
            </a:r>
            <a:r>
              <a:rPr lang="en-US" sz="2800" b="1" dirty="0">
                <a:solidFill>
                  <a:srgbClr val="0070C0"/>
                </a:solidFill>
              </a:rPr>
              <a:t> of our research program</a:t>
            </a:r>
          </a:p>
        </p:txBody>
      </p:sp>
      <p:sp>
        <p:nvSpPr>
          <p:cNvPr id="10" name="Content Placeholder 5"/>
          <p:cNvSpPr>
            <a:spLocks noGrp="1"/>
          </p:cNvSpPr>
          <p:nvPr>
            <p:ph idx="1"/>
          </p:nvPr>
        </p:nvSpPr>
        <p:spPr>
          <a:xfrm>
            <a:off x="457200" y="1570037"/>
            <a:ext cx="8229600" cy="4754563"/>
          </a:xfrm>
        </p:spPr>
        <p:txBody>
          <a:bodyPr/>
          <a:lstStyle/>
          <a:p>
            <a:pPr marL="0" indent="0">
              <a:buNone/>
            </a:pPr>
            <a:endParaRPr lang="en-US" sz="1800" u="sng" dirty="0"/>
          </a:p>
          <a:p>
            <a:r>
              <a:rPr lang="en-US" sz="2400" dirty="0"/>
              <a:t>Joint agency NEO mitigation study</a:t>
            </a:r>
          </a:p>
          <a:p>
            <a:r>
              <a:rPr lang="en-US" sz="2400" dirty="0"/>
              <a:t>Domain of our research </a:t>
            </a:r>
          </a:p>
          <a:p>
            <a:r>
              <a:rPr lang="en-US" sz="2400" dirty="0"/>
              <a:t>Notional timeline for mitigation</a:t>
            </a:r>
          </a:p>
          <a:p>
            <a:r>
              <a:rPr lang="en-US" sz="2400" dirty="0"/>
              <a:t>Case study methodology and some results</a:t>
            </a:r>
          </a:p>
          <a:p>
            <a:r>
              <a:rPr lang="en-US" sz="2400" dirty="0"/>
              <a:t>Look backs about the methodology</a:t>
            </a:r>
          </a:p>
          <a:p>
            <a:r>
              <a:rPr lang="en-US" sz="2400" dirty="0"/>
              <a:t>Forward work</a:t>
            </a:r>
          </a:p>
          <a:p>
            <a:r>
              <a:rPr lang="en-US" sz="2400" dirty="0"/>
              <a:t>Acknowledgements</a:t>
            </a:r>
          </a:p>
          <a:p>
            <a:pPr marL="0" indent="0">
              <a:buNone/>
            </a:pPr>
            <a:endParaRPr lang="en-US" dirty="0"/>
          </a:p>
        </p:txBody>
      </p:sp>
    </p:spTree>
    <p:extLst>
      <p:ext uri="{BB962C8B-B14F-4D97-AF65-F5344CB8AC3E}">
        <p14:creationId xmlns:p14="http://schemas.microsoft.com/office/powerpoint/2010/main" val="3513278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Arecibo</a:t>
            </a:r>
            <a:endParaRPr lang="en-US" dirty="0">
              <a:solidFill>
                <a:schemeClr val="accent1">
                  <a:lumMod val="75000"/>
                </a:schemeClr>
              </a:solidFill>
            </a:endParaRPr>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02050"/>
            <a:ext cx="3927706" cy="3126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35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ED05-7003-864A-B0E8-479056B1A3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BD34298-8B5F-164C-9DCD-52B410D83540}"/>
              </a:ext>
            </a:extLst>
          </p:cNvPr>
          <p:cNvPicPr>
            <a:picLocks noGrp="1" noChangeAspect="1"/>
          </p:cNvPicPr>
          <p:nvPr>
            <p:ph idx="1"/>
          </p:nvPr>
        </p:nvPicPr>
        <p:blipFill>
          <a:blip r:embed="rId3"/>
          <a:stretch>
            <a:fillRect/>
          </a:stretch>
        </p:blipFill>
        <p:spPr>
          <a:xfrm>
            <a:off x="0" y="0"/>
            <a:ext cx="9144000" cy="6172200"/>
          </a:xfrm>
          <a:prstGeom prst="rect">
            <a:avLst/>
          </a:prstGeom>
        </p:spPr>
      </p:pic>
      <p:sp>
        <p:nvSpPr>
          <p:cNvPr id="4" name="Slide Number Placeholder 3">
            <a:extLst>
              <a:ext uri="{FF2B5EF4-FFF2-40B4-BE49-F238E27FC236}">
                <a16:creationId xmlns:a16="http://schemas.microsoft.com/office/drawing/2014/main" id="{0E0BF3EF-51E8-1B4F-8176-B15DAB6E56D1}"/>
              </a:ext>
            </a:extLst>
          </p:cNvPr>
          <p:cNvSpPr>
            <a:spLocks noGrp="1"/>
          </p:cNvSpPr>
          <p:nvPr>
            <p:ph type="sldNum" sz="quarter" idx="12"/>
          </p:nvPr>
        </p:nvSpPr>
        <p:spPr/>
        <p:txBody>
          <a:bodyPr/>
          <a:lstStyle/>
          <a:p>
            <a:pPr>
              <a:defRPr/>
            </a:pPr>
            <a:fld id="{65F069FC-1C9A-4889-B82A-0175CE408D29}" type="slidenum">
              <a:rPr lang="en-US" smtClean="0"/>
              <a:pPr>
                <a:defRPr/>
              </a:pPr>
              <a:t>21</a:t>
            </a:fld>
            <a:endParaRPr lang="en-US"/>
          </a:p>
        </p:txBody>
      </p:sp>
      <p:sp>
        <p:nvSpPr>
          <p:cNvPr id="6" name="TextBox 5">
            <a:extLst>
              <a:ext uri="{FF2B5EF4-FFF2-40B4-BE49-F238E27FC236}">
                <a16:creationId xmlns:a16="http://schemas.microsoft.com/office/drawing/2014/main" id="{A2814A9F-931C-4048-9A62-433F9221244C}"/>
              </a:ext>
            </a:extLst>
          </p:cNvPr>
          <p:cNvSpPr txBox="1"/>
          <p:nvPr/>
        </p:nvSpPr>
        <p:spPr>
          <a:xfrm>
            <a:off x="3295977" y="6424199"/>
            <a:ext cx="2552045" cy="369332"/>
          </a:xfrm>
          <a:prstGeom prst="rect">
            <a:avLst/>
          </a:prstGeom>
          <a:noFill/>
        </p:spPr>
        <p:txBody>
          <a:bodyPr wrap="none" rtlCol="0">
            <a:spAutoFit/>
          </a:bodyPr>
          <a:lstStyle/>
          <a:p>
            <a:r>
              <a:rPr lang="en-US" dirty="0">
                <a:solidFill>
                  <a:schemeClr val="bg1"/>
                </a:solidFill>
              </a:rPr>
              <a:t>Credit: Planetary Society</a:t>
            </a:r>
          </a:p>
        </p:txBody>
      </p:sp>
    </p:spTree>
    <p:extLst>
      <p:ext uri="{BB962C8B-B14F-4D97-AF65-F5344CB8AC3E}">
        <p14:creationId xmlns:p14="http://schemas.microsoft.com/office/powerpoint/2010/main" val="4011978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7237C9-0A58-674F-96A6-80522FF1C75E}"/>
              </a:ext>
            </a:extLst>
          </p:cNvPr>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010400"/>
          </a:xfrm>
          <a:prstGeom prst="rect">
            <a:avLst/>
          </a:prstGeom>
        </p:spPr>
      </p:pic>
      <p:sp>
        <p:nvSpPr>
          <p:cNvPr id="7" name="Title 2"/>
          <p:cNvSpPr>
            <a:spLocks noGrp="1"/>
          </p:cNvSpPr>
          <p:nvPr>
            <p:ph type="title"/>
          </p:nvPr>
        </p:nvSpPr>
        <p:spPr>
          <a:xfrm>
            <a:off x="294640" y="209976"/>
            <a:ext cx="8229600" cy="409784"/>
          </a:xfrm>
          <a:effectLst/>
        </p:spPr>
        <p:txBody>
          <a:bodyPr anchor="ctr"/>
          <a:lstStyle/>
          <a:p>
            <a:r>
              <a:rPr lang="en-US" dirty="0"/>
              <a:t>Joint Agency Mitigation Team</a:t>
            </a:r>
          </a:p>
        </p:txBody>
      </p:sp>
      <p:sp>
        <p:nvSpPr>
          <p:cNvPr id="8" name="Slide Number Placeholder 2"/>
          <p:cNvSpPr txBox="1">
            <a:spLocks/>
          </p:cNvSpPr>
          <p:nvPr/>
        </p:nvSpPr>
        <p:spPr>
          <a:xfrm>
            <a:off x="6898640" y="6492875"/>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8336387-C866-4D5E-91A6-A0F423FE560F}" type="slidenum">
              <a:rPr lang="en-US" sz="1000" smtClean="0"/>
              <a:pPr algn="r"/>
              <a:t>3</a:t>
            </a:fld>
            <a:endParaRPr lang="en-US" sz="1000" dirty="0"/>
          </a:p>
        </p:txBody>
      </p:sp>
      <p:pic>
        <p:nvPicPr>
          <p:cNvPr id="9" name="Picture 8"/>
          <p:cNvPicPr>
            <a:picLocks noChangeAspect="1"/>
          </p:cNvPicPr>
          <p:nvPr/>
        </p:nvPicPr>
        <p:blipFill>
          <a:blip r:embed="rId5"/>
          <a:stretch>
            <a:fillRect/>
          </a:stretch>
        </p:blipFill>
        <p:spPr>
          <a:xfrm>
            <a:off x="7772400" y="33188"/>
            <a:ext cx="898912" cy="783715"/>
          </a:xfrm>
          <a:prstGeom prst="rect">
            <a:avLst/>
          </a:prstGeom>
        </p:spPr>
      </p:pic>
      <p:pic>
        <p:nvPicPr>
          <p:cNvPr id="10" name="Content Placeholder 4">
            <a:extLst>
              <a:ext uri="{FF2B5EF4-FFF2-40B4-BE49-F238E27FC236}">
                <a16:creationId xmlns:a16="http://schemas.microsoft.com/office/drawing/2014/main" id="{A2BB9E3D-6E79-EF4D-8610-3239DC75C33E}"/>
              </a:ext>
            </a:extLst>
          </p:cNvPr>
          <p:cNvPicPr>
            <a:picLocks noGrp="1" noChangeAspect="1"/>
          </p:cNvPicPr>
          <p:nvPr>
            <p:ph idx="1"/>
          </p:nvPr>
        </p:nvPicPr>
        <p:blipFill>
          <a:blip r:embed="rId6"/>
          <a:stretch>
            <a:fillRect/>
          </a:stretch>
        </p:blipFill>
        <p:spPr>
          <a:xfrm>
            <a:off x="6019800" y="152400"/>
            <a:ext cx="1356652" cy="522088"/>
          </a:xfrm>
        </p:spPr>
      </p:pic>
    </p:spTree>
    <p:extLst>
      <p:ext uri="{BB962C8B-B14F-4D97-AF65-F5344CB8AC3E}">
        <p14:creationId xmlns:p14="http://schemas.microsoft.com/office/powerpoint/2010/main" val="183824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S_Slide_4_bac_1d.jpg" descr="/Users/jaoleary/Desktop/Code 100 Presentations/Code_100_2016/Feb_2016/Seery_PPT/2_2_16_Big_Sky/BS_Slide_4_bac_1d.jp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 y="762000"/>
            <a:ext cx="9144000" cy="6096000"/>
          </a:xfrm>
          <a:prstGeom prst="rect">
            <a:avLst/>
          </a:prstGeom>
        </p:spPr>
      </p:pic>
      <p:sp>
        <p:nvSpPr>
          <p:cNvPr id="2" name="Title 1"/>
          <p:cNvSpPr>
            <a:spLocks noGrp="1"/>
          </p:cNvSpPr>
          <p:nvPr>
            <p:ph type="title"/>
          </p:nvPr>
        </p:nvSpPr>
        <p:spPr>
          <a:xfrm>
            <a:off x="243840" y="213678"/>
            <a:ext cx="8229600" cy="334962"/>
          </a:xfrm>
        </p:spPr>
        <p:txBody>
          <a:bodyPr>
            <a:noAutofit/>
          </a:bodyPr>
          <a:lstStyle/>
          <a:p>
            <a:r>
              <a:rPr lang="en-US" sz="2800" b="1" dirty="0">
                <a:solidFill>
                  <a:srgbClr val="0070C0"/>
                </a:solidFill>
              </a:rPr>
              <a:t>NEO Mitigation Research Project…</a:t>
            </a:r>
            <a:r>
              <a:rPr lang="en-US" sz="2800" b="1" i="1" dirty="0">
                <a:solidFill>
                  <a:srgbClr val="0070C0"/>
                </a:solidFill>
              </a:rPr>
              <a:t>at a glance</a:t>
            </a:r>
            <a:endParaRPr lang="en-US" sz="2800" i="1" dirty="0">
              <a:solidFill>
                <a:srgbClr val="0070C0"/>
              </a:solidFill>
            </a:endParaRPr>
          </a:p>
        </p:txBody>
      </p:sp>
      <p:sp>
        <p:nvSpPr>
          <p:cNvPr id="3" name="Content Placeholder 2"/>
          <p:cNvSpPr>
            <a:spLocks noGrp="1"/>
          </p:cNvSpPr>
          <p:nvPr>
            <p:ph idx="1"/>
          </p:nvPr>
        </p:nvSpPr>
        <p:spPr>
          <a:xfrm>
            <a:off x="279400" y="838200"/>
            <a:ext cx="1524000" cy="304800"/>
          </a:xfrm>
        </p:spPr>
        <p:txBody>
          <a:bodyPr>
            <a:normAutofit/>
          </a:bodyPr>
          <a:lstStyle/>
          <a:p>
            <a:pPr marL="0" indent="0" algn="ctr">
              <a:buNone/>
            </a:pPr>
            <a:r>
              <a:rPr lang="en-US" sz="1000" b="1" dirty="0"/>
              <a:t>Strategic Partnerships</a:t>
            </a:r>
          </a:p>
        </p:txBody>
      </p:sp>
      <p:sp>
        <p:nvSpPr>
          <p:cNvPr id="4" name="Slide Number Placeholder 3"/>
          <p:cNvSpPr>
            <a:spLocks noGrp="1"/>
          </p:cNvSpPr>
          <p:nvPr>
            <p:ph type="sldNum" sz="quarter" idx="4294967295"/>
          </p:nvPr>
        </p:nvSpPr>
        <p:spPr>
          <a:xfrm>
            <a:off x="6908800" y="6410900"/>
            <a:ext cx="2133600" cy="365125"/>
          </a:xfrm>
          <a:prstGeom prst="rect">
            <a:avLst/>
          </a:prstGeom>
        </p:spPr>
        <p:txBody>
          <a:bodyPr/>
          <a:lstStyle/>
          <a:p>
            <a:fld id="{95AB2A7C-226B-411F-807F-8B03273F3D55}" type="slidenum">
              <a:rPr lang="en-US" smtClean="0"/>
              <a:pPr/>
              <a:t>4</a:t>
            </a:fld>
            <a:endParaRPr lang="en-US"/>
          </a:p>
        </p:txBody>
      </p:sp>
      <p:cxnSp>
        <p:nvCxnSpPr>
          <p:cNvPr id="7" name="Straight Arrow Connector 6"/>
          <p:cNvCxnSpPr/>
          <p:nvPr/>
        </p:nvCxnSpPr>
        <p:spPr bwMode="auto">
          <a:xfrm>
            <a:off x="1869440" y="965200"/>
            <a:ext cx="7213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Content Placeholder 2"/>
          <p:cNvSpPr txBox="1">
            <a:spLocks/>
          </p:cNvSpPr>
          <p:nvPr/>
        </p:nvSpPr>
        <p:spPr bwMode="auto">
          <a:xfrm>
            <a:off x="2939733" y="78237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a:t>Small Body</a:t>
            </a:r>
          </a:p>
          <a:p>
            <a:pPr marL="0" indent="0" algn="ctr">
              <a:buFont typeface="Arial"/>
              <a:buNone/>
            </a:pPr>
            <a:r>
              <a:rPr lang="en-US" sz="1000" b="1" dirty="0"/>
              <a:t>Characterization</a:t>
            </a:r>
          </a:p>
        </p:txBody>
      </p:sp>
      <p:cxnSp>
        <p:nvCxnSpPr>
          <p:cNvPr id="9" name="Straight Arrow Connector 8"/>
          <p:cNvCxnSpPr/>
          <p:nvPr/>
        </p:nvCxnSpPr>
        <p:spPr bwMode="auto">
          <a:xfrm>
            <a:off x="4236720" y="965200"/>
            <a:ext cx="7213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Content Placeholder 2"/>
          <p:cNvSpPr txBox="1">
            <a:spLocks/>
          </p:cNvSpPr>
          <p:nvPr/>
        </p:nvSpPr>
        <p:spPr bwMode="auto">
          <a:xfrm>
            <a:off x="4880293" y="78237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a:t>Model Input</a:t>
            </a:r>
          </a:p>
        </p:txBody>
      </p:sp>
      <p:cxnSp>
        <p:nvCxnSpPr>
          <p:cNvPr id="11" name="Straight Arrow Connector 10"/>
          <p:cNvCxnSpPr/>
          <p:nvPr/>
        </p:nvCxnSpPr>
        <p:spPr bwMode="auto">
          <a:xfrm>
            <a:off x="6045200" y="965200"/>
            <a:ext cx="7213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Content Placeholder 2"/>
          <p:cNvSpPr txBox="1">
            <a:spLocks/>
          </p:cNvSpPr>
          <p:nvPr/>
        </p:nvSpPr>
        <p:spPr bwMode="auto">
          <a:xfrm>
            <a:off x="6627813" y="78237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a:t>Engagement Approaches</a:t>
            </a:r>
          </a:p>
        </p:txBody>
      </p:sp>
      <p:cxnSp>
        <p:nvCxnSpPr>
          <p:cNvPr id="13" name="Straight Arrow Connector 12"/>
          <p:cNvCxnSpPr/>
          <p:nvPr/>
        </p:nvCxnSpPr>
        <p:spPr bwMode="auto">
          <a:xfrm>
            <a:off x="7863840" y="965200"/>
            <a:ext cx="7213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Content Placeholder 2"/>
          <p:cNvSpPr txBox="1">
            <a:spLocks/>
          </p:cNvSpPr>
          <p:nvPr/>
        </p:nvSpPr>
        <p:spPr bwMode="auto">
          <a:xfrm>
            <a:off x="389573" y="302773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err="1"/>
              <a:t>Peta</a:t>
            </a:r>
            <a:r>
              <a:rPr lang="en-US" sz="1000" b="1" dirty="0"/>
              <a:t>-Scale</a:t>
            </a:r>
          </a:p>
          <a:p>
            <a:pPr marL="0" indent="0" algn="ctr">
              <a:buFont typeface="Arial"/>
              <a:buNone/>
            </a:pPr>
            <a:r>
              <a:rPr lang="en-US" sz="1000" b="1" dirty="0"/>
              <a:t>Computing</a:t>
            </a:r>
          </a:p>
        </p:txBody>
      </p:sp>
      <p:cxnSp>
        <p:nvCxnSpPr>
          <p:cNvPr id="15" name="Straight Arrow Connector 14"/>
          <p:cNvCxnSpPr/>
          <p:nvPr/>
        </p:nvCxnSpPr>
        <p:spPr bwMode="auto">
          <a:xfrm>
            <a:off x="1493520" y="3159785"/>
            <a:ext cx="6096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Content Placeholder 2"/>
          <p:cNvSpPr txBox="1">
            <a:spLocks/>
          </p:cNvSpPr>
          <p:nvPr/>
        </p:nvSpPr>
        <p:spPr bwMode="auto">
          <a:xfrm>
            <a:off x="2177733" y="302773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a:t>2-D and 3-D</a:t>
            </a:r>
          </a:p>
          <a:p>
            <a:pPr marL="0" indent="0" algn="ctr">
              <a:buFont typeface="Arial"/>
              <a:buNone/>
            </a:pPr>
            <a:r>
              <a:rPr lang="en-US" sz="1000" b="1" dirty="0"/>
              <a:t>Simulations</a:t>
            </a:r>
          </a:p>
        </p:txBody>
      </p:sp>
      <p:cxnSp>
        <p:nvCxnSpPr>
          <p:cNvPr id="17" name="Straight Arrow Connector 16"/>
          <p:cNvCxnSpPr/>
          <p:nvPr/>
        </p:nvCxnSpPr>
        <p:spPr bwMode="auto">
          <a:xfrm>
            <a:off x="3342640" y="3159785"/>
            <a:ext cx="47752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Content Placeholder 2"/>
          <p:cNvSpPr txBox="1">
            <a:spLocks/>
          </p:cNvSpPr>
          <p:nvPr/>
        </p:nvSpPr>
        <p:spPr bwMode="auto">
          <a:xfrm>
            <a:off x="4169093" y="302773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a:t>Design Reference</a:t>
            </a:r>
          </a:p>
          <a:p>
            <a:pPr marL="0" indent="0" algn="ctr">
              <a:buFont typeface="Arial"/>
              <a:buNone/>
            </a:pPr>
            <a:r>
              <a:rPr lang="en-US" sz="1000" b="1" dirty="0"/>
              <a:t>Missions</a:t>
            </a:r>
          </a:p>
        </p:txBody>
      </p:sp>
      <p:cxnSp>
        <p:nvCxnSpPr>
          <p:cNvPr id="19" name="Straight Arrow Connector 18"/>
          <p:cNvCxnSpPr/>
          <p:nvPr/>
        </p:nvCxnSpPr>
        <p:spPr bwMode="auto">
          <a:xfrm>
            <a:off x="5557520" y="3159785"/>
            <a:ext cx="48768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Content Placeholder 2"/>
          <p:cNvSpPr txBox="1">
            <a:spLocks/>
          </p:cNvSpPr>
          <p:nvPr/>
        </p:nvSpPr>
        <p:spPr bwMode="auto">
          <a:xfrm>
            <a:off x="5936933" y="302773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000" b="1" dirty="0"/>
              <a:t>Repository of</a:t>
            </a:r>
          </a:p>
          <a:p>
            <a:pPr marL="0" indent="0" algn="ctr">
              <a:buFont typeface="Arial"/>
              <a:buNone/>
            </a:pPr>
            <a:r>
              <a:rPr lang="en-US" sz="1000" b="1" dirty="0"/>
              <a:t>Big Data</a:t>
            </a:r>
          </a:p>
        </p:txBody>
      </p:sp>
      <p:cxnSp>
        <p:nvCxnSpPr>
          <p:cNvPr id="21" name="Straight Arrow Connector 20"/>
          <p:cNvCxnSpPr/>
          <p:nvPr/>
        </p:nvCxnSpPr>
        <p:spPr bwMode="auto">
          <a:xfrm>
            <a:off x="7086600" y="3159785"/>
            <a:ext cx="50133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Content Placeholder 2"/>
          <p:cNvSpPr txBox="1">
            <a:spLocks/>
          </p:cNvSpPr>
          <p:nvPr/>
        </p:nvSpPr>
        <p:spPr bwMode="auto">
          <a:xfrm>
            <a:off x="7270433" y="3027731"/>
            <a:ext cx="1327467" cy="264109"/>
          </a:xfrm>
          <a:prstGeom prst="rect">
            <a:avLst/>
          </a:prstGeom>
          <a:noFill/>
          <a:ln w="9525">
            <a:noFill/>
            <a:miter lim="800000"/>
            <a:headEnd/>
            <a:tailEnd/>
          </a:ln>
        </p:spPr>
        <p:txBody>
          <a:bodyPr vert="horz" wrap="square" lIns="91185" tIns="45588" rIns="91185" bIns="45588" numCol="1" anchor="t" anchorCtr="0" compatLnSpc="1">
            <a:prstTxWarp prst="textNoShape">
              <a:avLst/>
            </a:prstTxWarp>
          </a:bodyPr>
          <a:lstStyle>
            <a:lvl1pPr marL="281776" indent="-281776" algn="l" rtl="0" eaLnBrk="1" fontAlgn="base" hangingPunct="1">
              <a:lnSpc>
                <a:spcPct val="85000"/>
              </a:lnSpc>
              <a:spcBef>
                <a:spcPct val="20000"/>
              </a:spcBef>
              <a:spcAft>
                <a:spcPct val="0"/>
              </a:spcAft>
              <a:buClrTx/>
              <a:buFont typeface="Arial"/>
              <a:buChar char="•"/>
              <a:defRPr sz="2000">
                <a:solidFill>
                  <a:srgbClr val="000000"/>
                </a:solidFill>
                <a:latin typeface="+mn-lt"/>
                <a:ea typeface="ヒラギノ角ゴ Pro W3" pitchFamily="-109" charset="-128"/>
                <a:cs typeface="ヒラギノ角ゴ Pro W3" pitchFamily="-109" charset="-128"/>
              </a:defRPr>
            </a:lvl1pPr>
            <a:lvl2pPr marL="634786" indent="-239033" algn="l" rtl="0" eaLnBrk="1" fontAlgn="base" hangingPunct="1">
              <a:lnSpc>
                <a:spcPct val="90000"/>
              </a:lnSpc>
              <a:spcBef>
                <a:spcPts val="600"/>
              </a:spcBef>
              <a:spcAft>
                <a:spcPct val="0"/>
              </a:spcAft>
              <a:buFont typeface="Lucida Grande"/>
              <a:buChar char="-"/>
              <a:defRPr sz="1800">
                <a:solidFill>
                  <a:srgbClr val="000000"/>
                </a:solidFill>
                <a:latin typeface="+mn-lt"/>
                <a:ea typeface="ヒラギノ角ゴ Pro W3" pitchFamily="-65" charset="-128"/>
              </a:defRPr>
            </a:lvl2pPr>
            <a:lvl3pPr marL="914988" indent="-166213" algn="l" rtl="0" eaLnBrk="1" fontAlgn="base" hangingPunct="1">
              <a:lnSpc>
                <a:spcPct val="90000"/>
              </a:lnSpc>
              <a:spcBef>
                <a:spcPts val="600"/>
              </a:spcBef>
              <a:spcAft>
                <a:spcPct val="0"/>
              </a:spcAft>
              <a:buChar char="•"/>
              <a:defRPr sz="1800">
                <a:solidFill>
                  <a:srgbClr val="000000"/>
                </a:solidFill>
                <a:latin typeface="+mn-lt"/>
                <a:ea typeface="ＭＳ Ｐゴシック" charset="-128"/>
                <a:cs typeface="ＭＳ Ｐゴシック" charset="-128"/>
              </a:defRPr>
            </a:lvl3pPr>
            <a:lvl4pPr marL="1252164"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4pPr>
            <a:lvl5pPr marL="1589346" indent="-223209" algn="l" rtl="0" eaLnBrk="1" fontAlgn="base" hangingPunct="1">
              <a:lnSpc>
                <a:spcPct val="90000"/>
              </a:lnSpc>
              <a:spcBef>
                <a:spcPts val="600"/>
              </a:spcBef>
              <a:spcAft>
                <a:spcPct val="0"/>
              </a:spcAft>
              <a:buChar char="»"/>
              <a:defRPr sz="1800">
                <a:solidFill>
                  <a:srgbClr val="000000"/>
                </a:solidFill>
                <a:latin typeface="+mn-lt"/>
                <a:ea typeface="ＭＳ Ｐゴシック" charset="-128"/>
              </a:defRPr>
            </a:lvl5pPr>
            <a:lvl6pPr marL="2045256"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6pPr>
            <a:lvl7pPr marL="2501165"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7pPr>
            <a:lvl8pPr marL="2957073"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8pPr>
            <a:lvl9pPr marL="3412982" indent="-223209" algn="l" rtl="0" eaLnBrk="1" fontAlgn="base" hangingPunct="1">
              <a:lnSpc>
                <a:spcPct val="85000"/>
              </a:lnSpc>
              <a:spcBef>
                <a:spcPct val="20000"/>
              </a:spcBef>
              <a:spcAft>
                <a:spcPct val="0"/>
              </a:spcAft>
              <a:buChar char="»"/>
              <a:defRPr sz="2000">
                <a:solidFill>
                  <a:schemeClr val="tx1"/>
                </a:solidFill>
                <a:latin typeface="+mn-lt"/>
                <a:ea typeface="ヒラギノ角ゴ Pro W3" pitchFamily="-65" charset="-128"/>
              </a:defRPr>
            </a:lvl9pPr>
          </a:lstStyle>
          <a:p>
            <a:pPr marL="0" indent="0" algn="ctr">
              <a:buFont typeface="Arial"/>
              <a:buNone/>
            </a:pPr>
            <a:r>
              <a:rPr lang="en-US" sz="1200" b="1" dirty="0"/>
              <a:t>Publish</a:t>
            </a:r>
          </a:p>
        </p:txBody>
      </p:sp>
    </p:spTree>
    <p:extLst>
      <p:ext uri="{BB962C8B-B14F-4D97-AF65-F5344CB8AC3E}">
        <p14:creationId xmlns:p14="http://schemas.microsoft.com/office/powerpoint/2010/main" val="146325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bject 47"/>
          <p:cNvSpPr/>
          <p:nvPr/>
        </p:nvSpPr>
        <p:spPr>
          <a:xfrm>
            <a:off x="5905388" y="3260524"/>
            <a:ext cx="2537460" cy="2529392"/>
          </a:xfrm>
          <a:prstGeom prst="rect">
            <a:avLst/>
          </a:prstGeom>
          <a:solidFill>
            <a:schemeClr val="bg2">
              <a:lumMod val="60000"/>
              <a:lumOff val="40000"/>
            </a:schemeClr>
          </a:solidFill>
        </p:spPr>
        <p:txBody>
          <a:bodyPr wrap="square" lIns="0" tIns="0" rIns="0" bIns="0" rtlCol="0"/>
          <a:lstStyle/>
          <a:p>
            <a:pPr defTabSz="806867"/>
            <a:endParaRPr sz="1588">
              <a:solidFill>
                <a:prstClr val="black"/>
              </a:solidFill>
            </a:endParaRPr>
          </a:p>
        </p:txBody>
      </p:sp>
      <p:sp>
        <p:nvSpPr>
          <p:cNvPr id="2" name="object 2"/>
          <p:cNvSpPr/>
          <p:nvPr/>
        </p:nvSpPr>
        <p:spPr>
          <a:xfrm>
            <a:off x="187290" y="126814"/>
            <a:ext cx="797708" cy="847016"/>
          </a:xfrm>
          <a:prstGeom prst="rect">
            <a:avLst/>
          </a:prstGeom>
          <a:blipFill>
            <a:blip r:embed="rId3" cstate="print"/>
            <a:stretch>
              <a:fillRect/>
            </a:stretch>
          </a:blipFill>
        </p:spPr>
        <p:txBody>
          <a:bodyPr wrap="square" lIns="0" tIns="0" rIns="0" bIns="0" rtlCol="0"/>
          <a:lstStyle/>
          <a:p>
            <a:pPr defTabSz="806867"/>
            <a:endParaRPr sz="1588">
              <a:solidFill>
                <a:prstClr val="black"/>
              </a:solidFill>
            </a:endParaRPr>
          </a:p>
        </p:txBody>
      </p:sp>
      <p:sp>
        <p:nvSpPr>
          <p:cNvPr id="3" name="object 3"/>
          <p:cNvSpPr/>
          <p:nvPr/>
        </p:nvSpPr>
        <p:spPr>
          <a:xfrm>
            <a:off x="3514388" y="2928769"/>
            <a:ext cx="2141444" cy="431426"/>
          </a:xfrm>
          <a:custGeom>
            <a:avLst/>
            <a:gdLst/>
            <a:ahLst/>
            <a:cxnLst/>
            <a:rect l="l" t="t" r="r" b="b"/>
            <a:pathLst>
              <a:path w="2426970" h="488950">
                <a:moveTo>
                  <a:pt x="2426970" y="483108"/>
                </a:moveTo>
                <a:lnTo>
                  <a:pt x="2426970" y="5334"/>
                </a:lnTo>
                <a:lnTo>
                  <a:pt x="2421636" y="0"/>
                </a:lnTo>
                <a:lnTo>
                  <a:pt x="6095" y="0"/>
                </a:lnTo>
                <a:lnTo>
                  <a:pt x="0" y="5334"/>
                </a:lnTo>
                <a:lnTo>
                  <a:pt x="0" y="483108"/>
                </a:lnTo>
                <a:lnTo>
                  <a:pt x="6096" y="488442"/>
                </a:lnTo>
                <a:lnTo>
                  <a:pt x="12954" y="488442"/>
                </a:lnTo>
                <a:lnTo>
                  <a:pt x="12954" y="25146"/>
                </a:lnTo>
                <a:lnTo>
                  <a:pt x="25908" y="12954"/>
                </a:lnTo>
                <a:lnTo>
                  <a:pt x="25907" y="25146"/>
                </a:lnTo>
                <a:lnTo>
                  <a:pt x="2401824" y="25146"/>
                </a:lnTo>
                <a:lnTo>
                  <a:pt x="2401824" y="12954"/>
                </a:lnTo>
                <a:lnTo>
                  <a:pt x="2414016" y="25146"/>
                </a:lnTo>
                <a:lnTo>
                  <a:pt x="2414016" y="488442"/>
                </a:lnTo>
                <a:lnTo>
                  <a:pt x="2421636" y="488442"/>
                </a:lnTo>
                <a:lnTo>
                  <a:pt x="2426970" y="483108"/>
                </a:lnTo>
                <a:close/>
              </a:path>
              <a:path w="2426970" h="488950">
                <a:moveTo>
                  <a:pt x="25907" y="25146"/>
                </a:moveTo>
                <a:lnTo>
                  <a:pt x="25908" y="12954"/>
                </a:lnTo>
                <a:lnTo>
                  <a:pt x="12954" y="25146"/>
                </a:lnTo>
                <a:lnTo>
                  <a:pt x="25907" y="25146"/>
                </a:lnTo>
                <a:close/>
              </a:path>
              <a:path w="2426970" h="488950">
                <a:moveTo>
                  <a:pt x="25907" y="463296"/>
                </a:moveTo>
                <a:lnTo>
                  <a:pt x="25907" y="25146"/>
                </a:lnTo>
                <a:lnTo>
                  <a:pt x="12954" y="25146"/>
                </a:lnTo>
                <a:lnTo>
                  <a:pt x="12954" y="463296"/>
                </a:lnTo>
                <a:lnTo>
                  <a:pt x="25907" y="463296"/>
                </a:lnTo>
                <a:close/>
              </a:path>
              <a:path w="2426970" h="488950">
                <a:moveTo>
                  <a:pt x="2414016" y="463296"/>
                </a:moveTo>
                <a:lnTo>
                  <a:pt x="12954" y="463296"/>
                </a:lnTo>
                <a:lnTo>
                  <a:pt x="25908" y="475488"/>
                </a:lnTo>
                <a:lnTo>
                  <a:pt x="25907" y="488442"/>
                </a:lnTo>
                <a:lnTo>
                  <a:pt x="2401824" y="488442"/>
                </a:lnTo>
                <a:lnTo>
                  <a:pt x="2401824" y="475488"/>
                </a:lnTo>
                <a:lnTo>
                  <a:pt x="2414016" y="463296"/>
                </a:lnTo>
                <a:close/>
              </a:path>
              <a:path w="2426970" h="488950">
                <a:moveTo>
                  <a:pt x="25907" y="488442"/>
                </a:moveTo>
                <a:lnTo>
                  <a:pt x="25908" y="475488"/>
                </a:lnTo>
                <a:lnTo>
                  <a:pt x="12954" y="463296"/>
                </a:lnTo>
                <a:lnTo>
                  <a:pt x="12954" y="488442"/>
                </a:lnTo>
                <a:lnTo>
                  <a:pt x="25907" y="488442"/>
                </a:lnTo>
                <a:close/>
              </a:path>
              <a:path w="2426970" h="488950">
                <a:moveTo>
                  <a:pt x="2414016" y="25146"/>
                </a:moveTo>
                <a:lnTo>
                  <a:pt x="2401824" y="12954"/>
                </a:lnTo>
                <a:lnTo>
                  <a:pt x="2401824" y="25146"/>
                </a:lnTo>
                <a:lnTo>
                  <a:pt x="2414016" y="25146"/>
                </a:lnTo>
                <a:close/>
              </a:path>
              <a:path w="2426970" h="488950">
                <a:moveTo>
                  <a:pt x="2414016" y="463296"/>
                </a:moveTo>
                <a:lnTo>
                  <a:pt x="2414016" y="25146"/>
                </a:lnTo>
                <a:lnTo>
                  <a:pt x="2401824" y="25146"/>
                </a:lnTo>
                <a:lnTo>
                  <a:pt x="2401824" y="463296"/>
                </a:lnTo>
                <a:lnTo>
                  <a:pt x="2414016" y="463296"/>
                </a:lnTo>
                <a:close/>
              </a:path>
              <a:path w="2426970" h="488950">
                <a:moveTo>
                  <a:pt x="2414016" y="488442"/>
                </a:moveTo>
                <a:lnTo>
                  <a:pt x="2414016" y="463296"/>
                </a:lnTo>
                <a:lnTo>
                  <a:pt x="2401824" y="475488"/>
                </a:lnTo>
                <a:lnTo>
                  <a:pt x="2401824" y="488442"/>
                </a:lnTo>
                <a:lnTo>
                  <a:pt x="2414016" y="488442"/>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 name="object 4"/>
          <p:cNvSpPr txBox="1"/>
          <p:nvPr/>
        </p:nvSpPr>
        <p:spPr>
          <a:xfrm>
            <a:off x="3844738" y="2983230"/>
            <a:ext cx="1363196" cy="305661"/>
          </a:xfrm>
          <a:prstGeom prst="rect">
            <a:avLst/>
          </a:prstGeom>
        </p:spPr>
        <p:txBody>
          <a:bodyPr vert="horz" wrap="square" lIns="0" tIns="0" rIns="0" bIns="0" rtlCol="0">
            <a:spAutoFit/>
          </a:bodyPr>
          <a:lstStyle/>
          <a:p>
            <a:pPr algn="ctr" defTabSz="806867"/>
            <a:r>
              <a:rPr sz="1059" dirty="0">
                <a:solidFill>
                  <a:prstClr val="black"/>
                </a:solidFill>
                <a:latin typeface="Times New Roman"/>
                <a:cs typeface="Times New Roman"/>
              </a:rPr>
              <a:t>Lead Program</a:t>
            </a:r>
            <a:r>
              <a:rPr sz="1059" spc="-79" dirty="0">
                <a:solidFill>
                  <a:prstClr val="black"/>
                </a:solidFill>
                <a:latin typeface="Times New Roman"/>
                <a:cs typeface="Times New Roman"/>
              </a:rPr>
              <a:t> </a:t>
            </a:r>
            <a:r>
              <a:rPr sz="1059" dirty="0">
                <a:solidFill>
                  <a:prstClr val="black"/>
                </a:solidFill>
                <a:latin typeface="Times New Roman"/>
                <a:cs typeface="Times New Roman"/>
              </a:rPr>
              <a:t>Executive</a:t>
            </a:r>
            <a:endParaRPr sz="1059">
              <a:solidFill>
                <a:prstClr val="black"/>
              </a:solidFill>
              <a:latin typeface="Times New Roman"/>
              <a:cs typeface="Times New Roman"/>
            </a:endParaRPr>
          </a:p>
          <a:p>
            <a:pPr marL="560" algn="ctr" defTabSz="806867">
              <a:spcBef>
                <a:spcPts val="4"/>
              </a:spcBef>
            </a:pPr>
            <a:r>
              <a:rPr sz="927" spc="-4" dirty="0">
                <a:solidFill>
                  <a:prstClr val="black"/>
                </a:solidFill>
                <a:latin typeface="Times New Roman"/>
                <a:cs typeface="Times New Roman"/>
              </a:rPr>
              <a:t>Planetary </a:t>
            </a:r>
            <a:r>
              <a:rPr sz="927" dirty="0">
                <a:solidFill>
                  <a:prstClr val="black"/>
                </a:solidFill>
                <a:latin typeface="Times New Roman"/>
                <a:cs typeface="Times New Roman"/>
              </a:rPr>
              <a:t>Defense</a:t>
            </a:r>
            <a:r>
              <a:rPr sz="927" spc="-75" dirty="0">
                <a:solidFill>
                  <a:prstClr val="black"/>
                </a:solidFill>
                <a:latin typeface="Times New Roman"/>
                <a:cs typeface="Times New Roman"/>
              </a:rPr>
              <a:t> </a:t>
            </a:r>
            <a:r>
              <a:rPr sz="927" dirty="0">
                <a:solidFill>
                  <a:prstClr val="black"/>
                </a:solidFill>
                <a:latin typeface="Times New Roman"/>
                <a:cs typeface="Times New Roman"/>
              </a:rPr>
              <a:t>Officer</a:t>
            </a:r>
            <a:endParaRPr sz="927">
              <a:solidFill>
                <a:prstClr val="black"/>
              </a:solidFill>
              <a:latin typeface="Times New Roman"/>
              <a:cs typeface="Times New Roman"/>
            </a:endParaRPr>
          </a:p>
        </p:txBody>
      </p:sp>
      <p:sp>
        <p:nvSpPr>
          <p:cNvPr id="5" name="object 5"/>
          <p:cNvSpPr txBox="1"/>
          <p:nvPr/>
        </p:nvSpPr>
        <p:spPr>
          <a:xfrm>
            <a:off x="1900294" y="3110977"/>
            <a:ext cx="1320053" cy="162993"/>
          </a:xfrm>
          <a:prstGeom prst="rect">
            <a:avLst/>
          </a:prstGeom>
        </p:spPr>
        <p:txBody>
          <a:bodyPr vert="horz" wrap="square" lIns="0" tIns="0" rIns="0" bIns="0" rtlCol="0">
            <a:spAutoFit/>
          </a:bodyPr>
          <a:lstStyle/>
          <a:p>
            <a:pPr marL="11206" defTabSz="806867"/>
            <a:r>
              <a:rPr sz="1059" dirty="0">
                <a:solidFill>
                  <a:prstClr val="black"/>
                </a:solidFill>
                <a:latin typeface="Times New Roman"/>
                <a:cs typeface="Times New Roman"/>
              </a:rPr>
              <a:t>Public</a:t>
            </a:r>
            <a:r>
              <a:rPr sz="1059" spc="-40" dirty="0">
                <a:solidFill>
                  <a:prstClr val="black"/>
                </a:solidFill>
                <a:latin typeface="Times New Roman"/>
                <a:cs typeface="Times New Roman"/>
              </a:rPr>
              <a:t> </a:t>
            </a:r>
            <a:r>
              <a:rPr sz="1059" spc="-4" dirty="0">
                <a:solidFill>
                  <a:prstClr val="black"/>
                </a:solidFill>
                <a:latin typeface="Times New Roman"/>
                <a:cs typeface="Times New Roman"/>
              </a:rPr>
              <a:t>Communications</a:t>
            </a:r>
            <a:endParaRPr sz="1059">
              <a:solidFill>
                <a:prstClr val="black"/>
              </a:solidFill>
              <a:latin typeface="Times New Roman"/>
              <a:cs typeface="Times New Roman"/>
            </a:endParaRPr>
          </a:p>
        </p:txBody>
      </p:sp>
      <p:sp>
        <p:nvSpPr>
          <p:cNvPr id="6" name="object 6"/>
          <p:cNvSpPr txBox="1"/>
          <p:nvPr/>
        </p:nvSpPr>
        <p:spPr>
          <a:xfrm>
            <a:off x="5974751" y="3097531"/>
            <a:ext cx="1125071" cy="162993"/>
          </a:xfrm>
          <a:prstGeom prst="rect">
            <a:avLst/>
          </a:prstGeom>
        </p:spPr>
        <p:txBody>
          <a:bodyPr vert="horz" wrap="square" lIns="0" tIns="0" rIns="0" bIns="0" rtlCol="0">
            <a:spAutoFit/>
          </a:bodyPr>
          <a:lstStyle/>
          <a:p>
            <a:pPr marL="11206" defTabSz="806867"/>
            <a:r>
              <a:rPr sz="1059" dirty="0">
                <a:solidFill>
                  <a:prstClr val="black"/>
                </a:solidFill>
                <a:latin typeface="Times New Roman"/>
                <a:cs typeface="Times New Roman"/>
              </a:rPr>
              <a:t>Policy</a:t>
            </a:r>
            <a:r>
              <a:rPr sz="1059" spc="-49" dirty="0">
                <a:solidFill>
                  <a:prstClr val="black"/>
                </a:solidFill>
                <a:latin typeface="Times New Roman"/>
                <a:cs typeface="Times New Roman"/>
              </a:rPr>
              <a:t> </a:t>
            </a:r>
            <a:r>
              <a:rPr sz="1059" spc="-4" dirty="0">
                <a:solidFill>
                  <a:prstClr val="black"/>
                </a:solidFill>
                <a:latin typeface="Times New Roman"/>
                <a:cs typeface="Times New Roman"/>
              </a:rPr>
              <a:t>Development</a:t>
            </a:r>
            <a:endParaRPr sz="1059">
              <a:solidFill>
                <a:prstClr val="black"/>
              </a:solidFill>
              <a:latin typeface="Times New Roman"/>
              <a:cs typeface="Times New Roman"/>
            </a:endParaRPr>
          </a:p>
        </p:txBody>
      </p:sp>
      <p:sp>
        <p:nvSpPr>
          <p:cNvPr id="7" name="object 7"/>
          <p:cNvSpPr/>
          <p:nvPr/>
        </p:nvSpPr>
        <p:spPr>
          <a:xfrm>
            <a:off x="5918722" y="3628017"/>
            <a:ext cx="2315696" cy="462243"/>
          </a:xfrm>
          <a:custGeom>
            <a:avLst/>
            <a:gdLst/>
            <a:ahLst/>
            <a:cxnLst/>
            <a:rect l="l" t="t" r="r" b="b"/>
            <a:pathLst>
              <a:path w="2624454" h="523875">
                <a:moveTo>
                  <a:pt x="2624328" y="518160"/>
                </a:moveTo>
                <a:lnTo>
                  <a:pt x="2624328" y="6096"/>
                </a:lnTo>
                <a:lnTo>
                  <a:pt x="2618232" y="0"/>
                </a:lnTo>
                <a:lnTo>
                  <a:pt x="5333" y="0"/>
                </a:lnTo>
                <a:lnTo>
                  <a:pt x="0" y="6096"/>
                </a:lnTo>
                <a:lnTo>
                  <a:pt x="0" y="518160"/>
                </a:lnTo>
                <a:lnTo>
                  <a:pt x="5334" y="523494"/>
                </a:lnTo>
                <a:lnTo>
                  <a:pt x="12192" y="523494"/>
                </a:lnTo>
                <a:lnTo>
                  <a:pt x="12192" y="25908"/>
                </a:lnTo>
                <a:lnTo>
                  <a:pt x="25146" y="12954"/>
                </a:lnTo>
                <a:lnTo>
                  <a:pt x="25145" y="25908"/>
                </a:lnTo>
                <a:lnTo>
                  <a:pt x="2598419" y="25908"/>
                </a:lnTo>
                <a:lnTo>
                  <a:pt x="2598420" y="12954"/>
                </a:lnTo>
                <a:lnTo>
                  <a:pt x="2611374" y="25908"/>
                </a:lnTo>
                <a:lnTo>
                  <a:pt x="2611374" y="523494"/>
                </a:lnTo>
                <a:lnTo>
                  <a:pt x="2618232" y="523494"/>
                </a:lnTo>
                <a:lnTo>
                  <a:pt x="2624328" y="518160"/>
                </a:lnTo>
                <a:close/>
              </a:path>
              <a:path w="2624454" h="523875">
                <a:moveTo>
                  <a:pt x="25145" y="25908"/>
                </a:moveTo>
                <a:lnTo>
                  <a:pt x="25146" y="12954"/>
                </a:lnTo>
                <a:lnTo>
                  <a:pt x="12192" y="25908"/>
                </a:lnTo>
                <a:lnTo>
                  <a:pt x="25145" y="25908"/>
                </a:lnTo>
                <a:close/>
              </a:path>
              <a:path w="2624454" h="523875">
                <a:moveTo>
                  <a:pt x="25146" y="498348"/>
                </a:moveTo>
                <a:lnTo>
                  <a:pt x="25145" y="25908"/>
                </a:lnTo>
                <a:lnTo>
                  <a:pt x="12192" y="25908"/>
                </a:lnTo>
                <a:lnTo>
                  <a:pt x="12192" y="498348"/>
                </a:lnTo>
                <a:lnTo>
                  <a:pt x="25146" y="498348"/>
                </a:lnTo>
                <a:close/>
              </a:path>
              <a:path w="2624454" h="523875">
                <a:moveTo>
                  <a:pt x="2611374" y="498348"/>
                </a:moveTo>
                <a:lnTo>
                  <a:pt x="12192" y="498348"/>
                </a:lnTo>
                <a:lnTo>
                  <a:pt x="25146" y="510540"/>
                </a:lnTo>
                <a:lnTo>
                  <a:pt x="25145" y="523494"/>
                </a:lnTo>
                <a:lnTo>
                  <a:pt x="2598419" y="523494"/>
                </a:lnTo>
                <a:lnTo>
                  <a:pt x="2598420" y="510540"/>
                </a:lnTo>
                <a:lnTo>
                  <a:pt x="2611374" y="498348"/>
                </a:lnTo>
                <a:close/>
              </a:path>
              <a:path w="2624454" h="523875">
                <a:moveTo>
                  <a:pt x="25145" y="523494"/>
                </a:moveTo>
                <a:lnTo>
                  <a:pt x="25146" y="510540"/>
                </a:lnTo>
                <a:lnTo>
                  <a:pt x="12192" y="498348"/>
                </a:lnTo>
                <a:lnTo>
                  <a:pt x="12192" y="523494"/>
                </a:lnTo>
                <a:lnTo>
                  <a:pt x="25145" y="523494"/>
                </a:lnTo>
                <a:close/>
              </a:path>
              <a:path w="2624454" h="523875">
                <a:moveTo>
                  <a:pt x="2611374" y="25908"/>
                </a:moveTo>
                <a:lnTo>
                  <a:pt x="2598420" y="12954"/>
                </a:lnTo>
                <a:lnTo>
                  <a:pt x="2598419" y="25908"/>
                </a:lnTo>
                <a:lnTo>
                  <a:pt x="2611374" y="25908"/>
                </a:lnTo>
                <a:close/>
              </a:path>
              <a:path w="2624454" h="523875">
                <a:moveTo>
                  <a:pt x="2611374" y="498348"/>
                </a:moveTo>
                <a:lnTo>
                  <a:pt x="2611374" y="25908"/>
                </a:lnTo>
                <a:lnTo>
                  <a:pt x="2598419" y="25908"/>
                </a:lnTo>
                <a:lnTo>
                  <a:pt x="2598419" y="498348"/>
                </a:lnTo>
                <a:lnTo>
                  <a:pt x="2611374" y="498348"/>
                </a:lnTo>
                <a:close/>
              </a:path>
              <a:path w="2624454" h="523875">
                <a:moveTo>
                  <a:pt x="2611374" y="523494"/>
                </a:moveTo>
                <a:lnTo>
                  <a:pt x="2611374" y="498348"/>
                </a:lnTo>
                <a:lnTo>
                  <a:pt x="2598420" y="510540"/>
                </a:lnTo>
                <a:lnTo>
                  <a:pt x="2598419" y="523494"/>
                </a:lnTo>
                <a:lnTo>
                  <a:pt x="2611374" y="523494"/>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8" name="object 8"/>
          <p:cNvSpPr txBox="1"/>
          <p:nvPr/>
        </p:nvSpPr>
        <p:spPr>
          <a:xfrm>
            <a:off x="6513979" y="3683821"/>
            <a:ext cx="978834" cy="285335"/>
          </a:xfrm>
          <a:prstGeom prst="rect">
            <a:avLst/>
          </a:prstGeom>
        </p:spPr>
        <p:txBody>
          <a:bodyPr vert="horz" wrap="square" lIns="0" tIns="0" rIns="0" bIns="0" rtlCol="0">
            <a:spAutoFit/>
          </a:bodyPr>
          <a:lstStyle/>
          <a:p>
            <a:pPr marL="40343" marR="4483" indent="-29697" defTabSz="806867"/>
            <a:r>
              <a:rPr sz="927" spc="-4" dirty="0">
                <a:solidFill>
                  <a:prstClr val="black"/>
                </a:solidFill>
                <a:latin typeface="Times New Roman"/>
                <a:cs typeface="Times New Roman"/>
              </a:rPr>
              <a:t>Mitigation</a:t>
            </a:r>
            <a:r>
              <a:rPr sz="927" spc="-71" dirty="0">
                <a:solidFill>
                  <a:prstClr val="black"/>
                </a:solidFill>
                <a:latin typeface="Times New Roman"/>
                <a:cs typeface="Times New Roman"/>
              </a:rPr>
              <a:t> </a:t>
            </a:r>
            <a:r>
              <a:rPr sz="927" dirty="0">
                <a:solidFill>
                  <a:prstClr val="black"/>
                </a:solidFill>
                <a:latin typeface="Times New Roman"/>
                <a:cs typeface="Times New Roman"/>
              </a:rPr>
              <a:t>Research  Program</a:t>
            </a:r>
            <a:r>
              <a:rPr sz="927" spc="-97" dirty="0">
                <a:solidFill>
                  <a:prstClr val="black"/>
                </a:solidFill>
                <a:latin typeface="Times New Roman"/>
                <a:cs typeface="Times New Roman"/>
              </a:rPr>
              <a:t> </a:t>
            </a:r>
            <a:r>
              <a:rPr sz="927" dirty="0">
                <a:solidFill>
                  <a:prstClr val="black"/>
                </a:solidFill>
                <a:latin typeface="Times New Roman"/>
                <a:cs typeface="Times New Roman"/>
              </a:rPr>
              <a:t>Officer(s)</a:t>
            </a:r>
            <a:endParaRPr sz="927">
              <a:solidFill>
                <a:prstClr val="black"/>
              </a:solidFill>
              <a:latin typeface="Times New Roman"/>
              <a:cs typeface="Times New Roman"/>
            </a:endParaRPr>
          </a:p>
        </p:txBody>
      </p:sp>
      <p:sp>
        <p:nvSpPr>
          <p:cNvPr id="9" name="object 9"/>
          <p:cNvSpPr/>
          <p:nvPr/>
        </p:nvSpPr>
        <p:spPr>
          <a:xfrm>
            <a:off x="3557419" y="3633395"/>
            <a:ext cx="2048435" cy="570940"/>
          </a:xfrm>
          <a:custGeom>
            <a:avLst/>
            <a:gdLst/>
            <a:ahLst/>
            <a:cxnLst/>
            <a:rect l="l" t="t" r="r" b="b"/>
            <a:pathLst>
              <a:path w="2321560" h="647064">
                <a:moveTo>
                  <a:pt x="2321052" y="641604"/>
                </a:moveTo>
                <a:lnTo>
                  <a:pt x="2321052" y="6096"/>
                </a:lnTo>
                <a:lnTo>
                  <a:pt x="2315718" y="0"/>
                </a:lnTo>
                <a:lnTo>
                  <a:pt x="5333" y="0"/>
                </a:lnTo>
                <a:lnTo>
                  <a:pt x="0" y="6096"/>
                </a:lnTo>
                <a:lnTo>
                  <a:pt x="0" y="641604"/>
                </a:lnTo>
                <a:lnTo>
                  <a:pt x="5334" y="646938"/>
                </a:lnTo>
                <a:lnTo>
                  <a:pt x="12192" y="646938"/>
                </a:lnTo>
                <a:lnTo>
                  <a:pt x="12192" y="25908"/>
                </a:lnTo>
                <a:lnTo>
                  <a:pt x="25146" y="12954"/>
                </a:lnTo>
                <a:lnTo>
                  <a:pt x="25145" y="25908"/>
                </a:lnTo>
                <a:lnTo>
                  <a:pt x="2295906" y="25908"/>
                </a:lnTo>
                <a:lnTo>
                  <a:pt x="2295906" y="12954"/>
                </a:lnTo>
                <a:lnTo>
                  <a:pt x="2308860" y="25908"/>
                </a:lnTo>
                <a:lnTo>
                  <a:pt x="2308860" y="646938"/>
                </a:lnTo>
                <a:lnTo>
                  <a:pt x="2315718" y="646938"/>
                </a:lnTo>
                <a:lnTo>
                  <a:pt x="2321052" y="641604"/>
                </a:lnTo>
                <a:close/>
              </a:path>
              <a:path w="2321560" h="647064">
                <a:moveTo>
                  <a:pt x="25145" y="25908"/>
                </a:moveTo>
                <a:lnTo>
                  <a:pt x="25146" y="12954"/>
                </a:lnTo>
                <a:lnTo>
                  <a:pt x="12192" y="25908"/>
                </a:lnTo>
                <a:lnTo>
                  <a:pt x="25145" y="25908"/>
                </a:lnTo>
                <a:close/>
              </a:path>
              <a:path w="2321560" h="647064">
                <a:moveTo>
                  <a:pt x="25145" y="621792"/>
                </a:moveTo>
                <a:lnTo>
                  <a:pt x="25145" y="25908"/>
                </a:lnTo>
                <a:lnTo>
                  <a:pt x="12192" y="25908"/>
                </a:lnTo>
                <a:lnTo>
                  <a:pt x="12192" y="621792"/>
                </a:lnTo>
                <a:lnTo>
                  <a:pt x="25145" y="621792"/>
                </a:lnTo>
                <a:close/>
              </a:path>
              <a:path w="2321560" h="647064">
                <a:moveTo>
                  <a:pt x="2308860" y="621792"/>
                </a:moveTo>
                <a:lnTo>
                  <a:pt x="12192" y="621792"/>
                </a:lnTo>
                <a:lnTo>
                  <a:pt x="25146" y="634746"/>
                </a:lnTo>
                <a:lnTo>
                  <a:pt x="25145" y="646938"/>
                </a:lnTo>
                <a:lnTo>
                  <a:pt x="2295906" y="646938"/>
                </a:lnTo>
                <a:lnTo>
                  <a:pt x="2295906" y="634746"/>
                </a:lnTo>
                <a:lnTo>
                  <a:pt x="2308860" y="621792"/>
                </a:lnTo>
                <a:close/>
              </a:path>
              <a:path w="2321560" h="647064">
                <a:moveTo>
                  <a:pt x="25145" y="646938"/>
                </a:moveTo>
                <a:lnTo>
                  <a:pt x="25146" y="634746"/>
                </a:lnTo>
                <a:lnTo>
                  <a:pt x="12192" y="621792"/>
                </a:lnTo>
                <a:lnTo>
                  <a:pt x="12192" y="646938"/>
                </a:lnTo>
                <a:lnTo>
                  <a:pt x="25145" y="646938"/>
                </a:lnTo>
                <a:close/>
              </a:path>
              <a:path w="2321560" h="647064">
                <a:moveTo>
                  <a:pt x="2308860" y="25908"/>
                </a:moveTo>
                <a:lnTo>
                  <a:pt x="2295906" y="12954"/>
                </a:lnTo>
                <a:lnTo>
                  <a:pt x="2295906" y="25908"/>
                </a:lnTo>
                <a:lnTo>
                  <a:pt x="2308860" y="25908"/>
                </a:lnTo>
                <a:close/>
              </a:path>
              <a:path w="2321560" h="647064">
                <a:moveTo>
                  <a:pt x="2308860" y="621792"/>
                </a:moveTo>
                <a:lnTo>
                  <a:pt x="2308860" y="25908"/>
                </a:lnTo>
                <a:lnTo>
                  <a:pt x="2295906" y="25908"/>
                </a:lnTo>
                <a:lnTo>
                  <a:pt x="2295906" y="621792"/>
                </a:lnTo>
                <a:lnTo>
                  <a:pt x="2308860" y="621792"/>
                </a:lnTo>
                <a:close/>
              </a:path>
              <a:path w="2321560" h="647064">
                <a:moveTo>
                  <a:pt x="2308860" y="646938"/>
                </a:moveTo>
                <a:lnTo>
                  <a:pt x="2308860" y="621792"/>
                </a:lnTo>
                <a:lnTo>
                  <a:pt x="2295906" y="634746"/>
                </a:lnTo>
                <a:lnTo>
                  <a:pt x="2295906" y="646938"/>
                </a:lnTo>
                <a:lnTo>
                  <a:pt x="2308860" y="646938"/>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0" name="object 10"/>
          <p:cNvSpPr txBox="1"/>
          <p:nvPr/>
        </p:nvSpPr>
        <p:spPr>
          <a:xfrm>
            <a:off x="4064598" y="3693234"/>
            <a:ext cx="1038785" cy="428002"/>
          </a:xfrm>
          <a:prstGeom prst="rect">
            <a:avLst/>
          </a:prstGeom>
        </p:spPr>
        <p:txBody>
          <a:bodyPr vert="horz" wrap="square" lIns="0" tIns="0" rIns="0" bIns="0" rtlCol="0">
            <a:spAutoFit/>
          </a:bodyPr>
          <a:lstStyle/>
          <a:p>
            <a:pPr marL="10646" marR="4483" indent="-28016" algn="ctr" defTabSz="806867"/>
            <a:r>
              <a:rPr sz="927" spc="-4" dirty="0">
                <a:solidFill>
                  <a:prstClr val="black"/>
                </a:solidFill>
                <a:latin typeface="Times New Roman"/>
                <a:cs typeface="Times New Roman"/>
              </a:rPr>
              <a:t>Interagency </a:t>
            </a:r>
            <a:r>
              <a:rPr sz="927" dirty="0">
                <a:solidFill>
                  <a:prstClr val="black"/>
                </a:solidFill>
                <a:latin typeface="Times New Roman"/>
                <a:cs typeface="Times New Roman"/>
              </a:rPr>
              <a:t>and  </a:t>
            </a:r>
            <a:r>
              <a:rPr sz="927" spc="-4" dirty="0">
                <a:solidFill>
                  <a:prstClr val="black"/>
                </a:solidFill>
                <a:latin typeface="Times New Roman"/>
                <a:cs typeface="Times New Roman"/>
              </a:rPr>
              <a:t>Emergency</a:t>
            </a:r>
            <a:r>
              <a:rPr sz="927" spc="-71" dirty="0">
                <a:solidFill>
                  <a:prstClr val="black"/>
                </a:solidFill>
                <a:latin typeface="Times New Roman"/>
                <a:cs typeface="Times New Roman"/>
              </a:rPr>
              <a:t> </a:t>
            </a:r>
            <a:r>
              <a:rPr sz="927" dirty="0">
                <a:solidFill>
                  <a:prstClr val="black"/>
                </a:solidFill>
                <a:latin typeface="Times New Roman"/>
                <a:cs typeface="Times New Roman"/>
              </a:rPr>
              <a:t>Response  Program</a:t>
            </a:r>
            <a:r>
              <a:rPr sz="927" spc="-93" dirty="0">
                <a:solidFill>
                  <a:prstClr val="black"/>
                </a:solidFill>
                <a:latin typeface="Times New Roman"/>
                <a:cs typeface="Times New Roman"/>
              </a:rPr>
              <a:t> </a:t>
            </a:r>
            <a:r>
              <a:rPr sz="927" dirty="0">
                <a:solidFill>
                  <a:prstClr val="black"/>
                </a:solidFill>
                <a:latin typeface="Times New Roman"/>
                <a:cs typeface="Times New Roman"/>
              </a:rPr>
              <a:t>Officer(s)</a:t>
            </a:r>
            <a:endParaRPr sz="927">
              <a:solidFill>
                <a:prstClr val="black"/>
              </a:solidFill>
              <a:latin typeface="Times New Roman"/>
              <a:cs typeface="Times New Roman"/>
            </a:endParaRPr>
          </a:p>
        </p:txBody>
      </p:sp>
      <p:sp>
        <p:nvSpPr>
          <p:cNvPr id="11" name="object 11"/>
          <p:cNvSpPr/>
          <p:nvPr/>
        </p:nvSpPr>
        <p:spPr>
          <a:xfrm>
            <a:off x="984998" y="3634067"/>
            <a:ext cx="2050116" cy="570379"/>
          </a:xfrm>
          <a:custGeom>
            <a:avLst/>
            <a:gdLst/>
            <a:ahLst/>
            <a:cxnLst/>
            <a:rect l="l" t="t" r="r" b="b"/>
            <a:pathLst>
              <a:path w="2323465" h="646429">
                <a:moveTo>
                  <a:pt x="2323338" y="640842"/>
                </a:moveTo>
                <a:lnTo>
                  <a:pt x="2323338" y="6096"/>
                </a:lnTo>
                <a:lnTo>
                  <a:pt x="2318004" y="0"/>
                </a:lnTo>
                <a:lnTo>
                  <a:pt x="6095" y="0"/>
                </a:lnTo>
                <a:lnTo>
                  <a:pt x="0" y="6096"/>
                </a:lnTo>
                <a:lnTo>
                  <a:pt x="0" y="640842"/>
                </a:lnTo>
                <a:lnTo>
                  <a:pt x="6096" y="646176"/>
                </a:lnTo>
                <a:lnTo>
                  <a:pt x="12954" y="646176"/>
                </a:lnTo>
                <a:lnTo>
                  <a:pt x="12954" y="25908"/>
                </a:lnTo>
                <a:lnTo>
                  <a:pt x="25908" y="12954"/>
                </a:lnTo>
                <a:lnTo>
                  <a:pt x="25908" y="25908"/>
                </a:lnTo>
                <a:lnTo>
                  <a:pt x="2298191" y="25908"/>
                </a:lnTo>
                <a:lnTo>
                  <a:pt x="2298192" y="12954"/>
                </a:lnTo>
                <a:lnTo>
                  <a:pt x="2311146" y="25908"/>
                </a:lnTo>
                <a:lnTo>
                  <a:pt x="2311146" y="646176"/>
                </a:lnTo>
                <a:lnTo>
                  <a:pt x="2318004" y="646176"/>
                </a:lnTo>
                <a:lnTo>
                  <a:pt x="2323338" y="640842"/>
                </a:lnTo>
                <a:close/>
              </a:path>
              <a:path w="2323465" h="646429">
                <a:moveTo>
                  <a:pt x="25908" y="25908"/>
                </a:moveTo>
                <a:lnTo>
                  <a:pt x="25908" y="12954"/>
                </a:lnTo>
                <a:lnTo>
                  <a:pt x="12954" y="25908"/>
                </a:lnTo>
                <a:lnTo>
                  <a:pt x="25908" y="25908"/>
                </a:lnTo>
                <a:close/>
              </a:path>
              <a:path w="2323465" h="646429">
                <a:moveTo>
                  <a:pt x="25908" y="621030"/>
                </a:moveTo>
                <a:lnTo>
                  <a:pt x="25908" y="25908"/>
                </a:lnTo>
                <a:lnTo>
                  <a:pt x="12954" y="25908"/>
                </a:lnTo>
                <a:lnTo>
                  <a:pt x="12954" y="621030"/>
                </a:lnTo>
                <a:lnTo>
                  <a:pt x="25908" y="621030"/>
                </a:lnTo>
                <a:close/>
              </a:path>
              <a:path w="2323465" h="646429">
                <a:moveTo>
                  <a:pt x="2311146" y="621030"/>
                </a:moveTo>
                <a:lnTo>
                  <a:pt x="12954" y="621030"/>
                </a:lnTo>
                <a:lnTo>
                  <a:pt x="25908" y="633984"/>
                </a:lnTo>
                <a:lnTo>
                  <a:pt x="25908" y="646176"/>
                </a:lnTo>
                <a:lnTo>
                  <a:pt x="2298191" y="646176"/>
                </a:lnTo>
                <a:lnTo>
                  <a:pt x="2298192" y="633984"/>
                </a:lnTo>
                <a:lnTo>
                  <a:pt x="2311146" y="621030"/>
                </a:lnTo>
                <a:close/>
              </a:path>
              <a:path w="2323465" h="646429">
                <a:moveTo>
                  <a:pt x="25908" y="646176"/>
                </a:moveTo>
                <a:lnTo>
                  <a:pt x="25908" y="633984"/>
                </a:lnTo>
                <a:lnTo>
                  <a:pt x="12954" y="621030"/>
                </a:lnTo>
                <a:lnTo>
                  <a:pt x="12954" y="646176"/>
                </a:lnTo>
                <a:lnTo>
                  <a:pt x="25908" y="646176"/>
                </a:lnTo>
                <a:close/>
              </a:path>
              <a:path w="2323465" h="646429">
                <a:moveTo>
                  <a:pt x="2311146" y="25908"/>
                </a:moveTo>
                <a:lnTo>
                  <a:pt x="2298192" y="12954"/>
                </a:lnTo>
                <a:lnTo>
                  <a:pt x="2298191" y="25908"/>
                </a:lnTo>
                <a:lnTo>
                  <a:pt x="2311146" y="25908"/>
                </a:lnTo>
                <a:close/>
              </a:path>
              <a:path w="2323465" h="646429">
                <a:moveTo>
                  <a:pt x="2311146" y="621030"/>
                </a:moveTo>
                <a:lnTo>
                  <a:pt x="2311146" y="25908"/>
                </a:lnTo>
                <a:lnTo>
                  <a:pt x="2298191" y="25908"/>
                </a:lnTo>
                <a:lnTo>
                  <a:pt x="2298191" y="621030"/>
                </a:lnTo>
                <a:lnTo>
                  <a:pt x="2311146" y="621030"/>
                </a:lnTo>
                <a:close/>
              </a:path>
              <a:path w="2323465" h="646429">
                <a:moveTo>
                  <a:pt x="2311146" y="646176"/>
                </a:moveTo>
                <a:lnTo>
                  <a:pt x="2311146" y="621030"/>
                </a:lnTo>
                <a:lnTo>
                  <a:pt x="2298192" y="633984"/>
                </a:lnTo>
                <a:lnTo>
                  <a:pt x="2298191" y="646176"/>
                </a:lnTo>
                <a:lnTo>
                  <a:pt x="2311146" y="646176"/>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2" name="object 12"/>
          <p:cNvSpPr txBox="1"/>
          <p:nvPr/>
        </p:nvSpPr>
        <p:spPr>
          <a:xfrm>
            <a:off x="1210459" y="3692561"/>
            <a:ext cx="1604681" cy="448328"/>
          </a:xfrm>
          <a:prstGeom prst="rect">
            <a:avLst/>
          </a:prstGeom>
        </p:spPr>
        <p:txBody>
          <a:bodyPr vert="horz" wrap="square" lIns="0" tIns="0" rIns="0" bIns="0" rtlCol="0">
            <a:spAutoFit/>
          </a:bodyPr>
          <a:lstStyle/>
          <a:p>
            <a:pPr marL="375417" marR="4483" indent="-364770" defTabSz="806867"/>
            <a:r>
              <a:rPr sz="1059" b="1" dirty="0">
                <a:solidFill>
                  <a:prstClr val="black"/>
                </a:solidFill>
                <a:latin typeface="Times New Roman"/>
                <a:cs typeface="Times New Roman"/>
              </a:rPr>
              <a:t>NEO Observation</a:t>
            </a:r>
            <a:r>
              <a:rPr sz="1059" b="1" spc="-84" dirty="0">
                <a:solidFill>
                  <a:prstClr val="black"/>
                </a:solidFill>
                <a:latin typeface="Times New Roman"/>
                <a:cs typeface="Times New Roman"/>
              </a:rPr>
              <a:t> </a:t>
            </a:r>
            <a:r>
              <a:rPr sz="1059" b="1" spc="-4" dirty="0">
                <a:solidFill>
                  <a:prstClr val="black"/>
                </a:solidFill>
                <a:latin typeface="Times New Roman"/>
                <a:cs typeface="Times New Roman"/>
              </a:rPr>
              <a:t>Program  </a:t>
            </a:r>
            <a:r>
              <a:rPr sz="927" dirty="0">
                <a:solidFill>
                  <a:prstClr val="black"/>
                </a:solidFill>
                <a:latin typeface="Times New Roman"/>
                <a:cs typeface="Times New Roman"/>
              </a:rPr>
              <a:t>Program </a:t>
            </a:r>
            <a:r>
              <a:rPr sz="927" spc="-4" dirty="0">
                <a:solidFill>
                  <a:prstClr val="black"/>
                </a:solidFill>
                <a:latin typeface="Times New Roman"/>
                <a:cs typeface="Times New Roman"/>
              </a:rPr>
              <a:t>Manager  </a:t>
            </a:r>
            <a:r>
              <a:rPr sz="927" dirty="0">
                <a:solidFill>
                  <a:prstClr val="black"/>
                </a:solidFill>
                <a:latin typeface="Times New Roman"/>
                <a:cs typeface="Times New Roman"/>
              </a:rPr>
              <a:t>Program</a:t>
            </a:r>
            <a:r>
              <a:rPr sz="927" spc="-97" dirty="0">
                <a:solidFill>
                  <a:prstClr val="black"/>
                </a:solidFill>
                <a:latin typeface="Times New Roman"/>
                <a:cs typeface="Times New Roman"/>
              </a:rPr>
              <a:t> </a:t>
            </a:r>
            <a:r>
              <a:rPr sz="927" dirty="0">
                <a:solidFill>
                  <a:prstClr val="black"/>
                </a:solidFill>
                <a:latin typeface="Times New Roman"/>
                <a:cs typeface="Times New Roman"/>
              </a:rPr>
              <a:t>Scientist</a:t>
            </a:r>
            <a:endParaRPr sz="927">
              <a:solidFill>
                <a:prstClr val="black"/>
              </a:solidFill>
              <a:latin typeface="Times New Roman"/>
              <a:cs typeface="Times New Roman"/>
            </a:endParaRPr>
          </a:p>
        </p:txBody>
      </p:sp>
      <p:sp>
        <p:nvSpPr>
          <p:cNvPr id="14" name="object 14"/>
          <p:cNvSpPr/>
          <p:nvPr/>
        </p:nvSpPr>
        <p:spPr>
          <a:xfrm>
            <a:off x="4566620" y="3348317"/>
            <a:ext cx="35859" cy="308722"/>
          </a:xfrm>
          <a:custGeom>
            <a:avLst/>
            <a:gdLst/>
            <a:ahLst/>
            <a:cxnLst/>
            <a:rect l="l" t="t" r="r" b="b"/>
            <a:pathLst>
              <a:path w="40639" h="349885">
                <a:moveTo>
                  <a:pt x="40386" y="761"/>
                </a:moveTo>
                <a:lnTo>
                  <a:pt x="2286" y="0"/>
                </a:lnTo>
                <a:lnTo>
                  <a:pt x="0" y="349758"/>
                </a:lnTo>
                <a:lnTo>
                  <a:pt x="38100" y="349758"/>
                </a:lnTo>
                <a:lnTo>
                  <a:pt x="40386" y="761"/>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5" name="object 15"/>
          <p:cNvSpPr/>
          <p:nvPr/>
        </p:nvSpPr>
        <p:spPr>
          <a:xfrm>
            <a:off x="4566620" y="3348317"/>
            <a:ext cx="35859" cy="308722"/>
          </a:xfrm>
          <a:custGeom>
            <a:avLst/>
            <a:gdLst/>
            <a:ahLst/>
            <a:cxnLst/>
            <a:rect l="l" t="t" r="r" b="b"/>
            <a:pathLst>
              <a:path w="40639" h="349885">
                <a:moveTo>
                  <a:pt x="40386" y="761"/>
                </a:moveTo>
                <a:lnTo>
                  <a:pt x="2286" y="0"/>
                </a:lnTo>
                <a:lnTo>
                  <a:pt x="0" y="349758"/>
                </a:lnTo>
                <a:lnTo>
                  <a:pt x="38100" y="349758"/>
                </a:lnTo>
                <a:lnTo>
                  <a:pt x="40386" y="761"/>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6" name="object 16"/>
          <p:cNvSpPr/>
          <p:nvPr/>
        </p:nvSpPr>
        <p:spPr>
          <a:xfrm>
            <a:off x="1993525" y="3470014"/>
            <a:ext cx="39221" cy="168088"/>
          </a:xfrm>
          <a:custGeom>
            <a:avLst/>
            <a:gdLst/>
            <a:ahLst/>
            <a:cxnLst/>
            <a:rect l="l" t="t" r="r" b="b"/>
            <a:pathLst>
              <a:path w="44450" h="190500">
                <a:moveTo>
                  <a:pt x="44196" y="189738"/>
                </a:moveTo>
                <a:lnTo>
                  <a:pt x="38100" y="0"/>
                </a:lnTo>
                <a:lnTo>
                  <a:pt x="0" y="1524"/>
                </a:lnTo>
                <a:lnTo>
                  <a:pt x="6096" y="190500"/>
                </a:lnTo>
                <a:lnTo>
                  <a:pt x="44196" y="189738"/>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7" name="object 17"/>
          <p:cNvSpPr/>
          <p:nvPr/>
        </p:nvSpPr>
        <p:spPr>
          <a:xfrm>
            <a:off x="1993525" y="3470014"/>
            <a:ext cx="39221" cy="168088"/>
          </a:xfrm>
          <a:custGeom>
            <a:avLst/>
            <a:gdLst/>
            <a:ahLst/>
            <a:cxnLst/>
            <a:rect l="l" t="t" r="r" b="b"/>
            <a:pathLst>
              <a:path w="44450" h="190500">
                <a:moveTo>
                  <a:pt x="44196" y="189738"/>
                </a:moveTo>
                <a:lnTo>
                  <a:pt x="38100" y="0"/>
                </a:lnTo>
                <a:lnTo>
                  <a:pt x="0" y="1524"/>
                </a:lnTo>
                <a:lnTo>
                  <a:pt x="6096" y="190500"/>
                </a:lnTo>
                <a:lnTo>
                  <a:pt x="44196" y="189738"/>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8" name="object 18"/>
          <p:cNvSpPr/>
          <p:nvPr/>
        </p:nvSpPr>
        <p:spPr>
          <a:xfrm>
            <a:off x="6997848" y="3470686"/>
            <a:ext cx="33618" cy="177053"/>
          </a:xfrm>
          <a:custGeom>
            <a:avLst/>
            <a:gdLst/>
            <a:ahLst/>
            <a:cxnLst/>
            <a:rect l="l" t="t" r="r" b="b"/>
            <a:pathLst>
              <a:path w="38100" h="200660">
                <a:moveTo>
                  <a:pt x="0" y="200405"/>
                </a:moveTo>
                <a:lnTo>
                  <a:pt x="38100" y="200405"/>
                </a:lnTo>
                <a:lnTo>
                  <a:pt x="38100" y="0"/>
                </a:lnTo>
                <a:lnTo>
                  <a:pt x="0" y="0"/>
                </a:lnTo>
                <a:lnTo>
                  <a:pt x="0" y="200405"/>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19" name="object 19"/>
          <p:cNvSpPr/>
          <p:nvPr/>
        </p:nvSpPr>
        <p:spPr>
          <a:xfrm>
            <a:off x="6997848" y="3470686"/>
            <a:ext cx="33618" cy="177053"/>
          </a:xfrm>
          <a:custGeom>
            <a:avLst/>
            <a:gdLst/>
            <a:ahLst/>
            <a:cxnLst/>
            <a:rect l="l" t="t" r="r" b="b"/>
            <a:pathLst>
              <a:path w="38100" h="200660">
                <a:moveTo>
                  <a:pt x="0" y="200405"/>
                </a:moveTo>
                <a:lnTo>
                  <a:pt x="38100" y="200405"/>
                </a:lnTo>
                <a:lnTo>
                  <a:pt x="38100" y="0"/>
                </a:lnTo>
                <a:lnTo>
                  <a:pt x="0" y="0"/>
                </a:lnTo>
                <a:lnTo>
                  <a:pt x="0" y="200405"/>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0" name="object 20"/>
          <p:cNvSpPr/>
          <p:nvPr/>
        </p:nvSpPr>
        <p:spPr>
          <a:xfrm>
            <a:off x="2015714" y="3453877"/>
            <a:ext cx="4998944" cy="43143"/>
          </a:xfrm>
          <a:custGeom>
            <a:avLst/>
            <a:gdLst/>
            <a:ahLst/>
            <a:cxnLst/>
            <a:rect l="l" t="t" r="r" b="b"/>
            <a:pathLst>
              <a:path w="5665470" h="48895">
                <a:moveTo>
                  <a:pt x="0" y="48768"/>
                </a:moveTo>
                <a:lnTo>
                  <a:pt x="5665470" y="48768"/>
                </a:lnTo>
                <a:lnTo>
                  <a:pt x="5665470" y="0"/>
                </a:lnTo>
                <a:lnTo>
                  <a:pt x="0" y="0"/>
                </a:lnTo>
                <a:lnTo>
                  <a:pt x="0" y="48768"/>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1" name="object 21"/>
          <p:cNvSpPr/>
          <p:nvPr/>
        </p:nvSpPr>
        <p:spPr>
          <a:xfrm>
            <a:off x="2015714" y="3453877"/>
            <a:ext cx="4998944" cy="43143"/>
          </a:xfrm>
          <a:custGeom>
            <a:avLst/>
            <a:gdLst/>
            <a:ahLst/>
            <a:cxnLst/>
            <a:rect l="l" t="t" r="r" b="b"/>
            <a:pathLst>
              <a:path w="5665470" h="48895">
                <a:moveTo>
                  <a:pt x="0" y="48768"/>
                </a:moveTo>
                <a:lnTo>
                  <a:pt x="5665470" y="48768"/>
                </a:lnTo>
                <a:lnTo>
                  <a:pt x="5665470" y="0"/>
                </a:lnTo>
                <a:lnTo>
                  <a:pt x="0" y="0"/>
                </a:lnTo>
                <a:lnTo>
                  <a:pt x="0" y="48768"/>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3" name="object 23"/>
          <p:cNvSpPr/>
          <p:nvPr/>
        </p:nvSpPr>
        <p:spPr>
          <a:xfrm>
            <a:off x="1219200" y="4208930"/>
            <a:ext cx="33618" cy="1250016"/>
          </a:xfrm>
          <a:custGeom>
            <a:avLst/>
            <a:gdLst/>
            <a:ahLst/>
            <a:cxnLst/>
            <a:rect l="l" t="t" r="r" b="b"/>
            <a:pathLst>
              <a:path w="38100" h="1416685">
                <a:moveTo>
                  <a:pt x="0" y="1416558"/>
                </a:moveTo>
                <a:lnTo>
                  <a:pt x="38100" y="1416558"/>
                </a:lnTo>
                <a:lnTo>
                  <a:pt x="38100" y="0"/>
                </a:lnTo>
                <a:lnTo>
                  <a:pt x="0" y="0"/>
                </a:lnTo>
                <a:lnTo>
                  <a:pt x="0" y="1416558"/>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4" name="object 24"/>
          <p:cNvSpPr/>
          <p:nvPr/>
        </p:nvSpPr>
        <p:spPr>
          <a:xfrm>
            <a:off x="3746351" y="4190103"/>
            <a:ext cx="43143" cy="563656"/>
          </a:xfrm>
          <a:custGeom>
            <a:avLst/>
            <a:gdLst/>
            <a:ahLst/>
            <a:cxnLst/>
            <a:rect l="l" t="t" r="r" b="b"/>
            <a:pathLst>
              <a:path w="48895" h="638810">
                <a:moveTo>
                  <a:pt x="0" y="638556"/>
                </a:moveTo>
                <a:lnTo>
                  <a:pt x="48767" y="638556"/>
                </a:lnTo>
                <a:lnTo>
                  <a:pt x="48767" y="0"/>
                </a:lnTo>
                <a:lnTo>
                  <a:pt x="0" y="0"/>
                </a:lnTo>
                <a:lnTo>
                  <a:pt x="0" y="638556"/>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5" name="object 25"/>
          <p:cNvSpPr/>
          <p:nvPr/>
        </p:nvSpPr>
        <p:spPr>
          <a:xfrm>
            <a:off x="3746351" y="4190103"/>
            <a:ext cx="43143" cy="563656"/>
          </a:xfrm>
          <a:custGeom>
            <a:avLst/>
            <a:gdLst/>
            <a:ahLst/>
            <a:cxnLst/>
            <a:rect l="l" t="t" r="r" b="b"/>
            <a:pathLst>
              <a:path w="48895" h="638810">
                <a:moveTo>
                  <a:pt x="0" y="638556"/>
                </a:moveTo>
                <a:lnTo>
                  <a:pt x="48767" y="638556"/>
                </a:lnTo>
                <a:lnTo>
                  <a:pt x="48767" y="0"/>
                </a:lnTo>
                <a:lnTo>
                  <a:pt x="0" y="0"/>
                </a:lnTo>
                <a:lnTo>
                  <a:pt x="0" y="638556"/>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6" name="object 26"/>
          <p:cNvSpPr/>
          <p:nvPr/>
        </p:nvSpPr>
        <p:spPr>
          <a:xfrm>
            <a:off x="6373233" y="4075131"/>
            <a:ext cx="38100" cy="951379"/>
          </a:xfrm>
          <a:custGeom>
            <a:avLst/>
            <a:gdLst/>
            <a:ahLst/>
            <a:cxnLst/>
            <a:rect l="l" t="t" r="r" b="b"/>
            <a:pathLst>
              <a:path w="43179" h="1078229">
                <a:moveTo>
                  <a:pt x="0" y="1078230"/>
                </a:moveTo>
                <a:lnTo>
                  <a:pt x="42672" y="1078230"/>
                </a:lnTo>
                <a:lnTo>
                  <a:pt x="42672" y="0"/>
                </a:lnTo>
                <a:lnTo>
                  <a:pt x="0" y="0"/>
                </a:lnTo>
                <a:lnTo>
                  <a:pt x="0" y="1078230"/>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7" name="object 27"/>
          <p:cNvSpPr/>
          <p:nvPr/>
        </p:nvSpPr>
        <p:spPr>
          <a:xfrm>
            <a:off x="6373233" y="4075131"/>
            <a:ext cx="38100" cy="951379"/>
          </a:xfrm>
          <a:custGeom>
            <a:avLst/>
            <a:gdLst/>
            <a:ahLst/>
            <a:cxnLst/>
            <a:rect l="l" t="t" r="r" b="b"/>
            <a:pathLst>
              <a:path w="43179" h="1078229">
                <a:moveTo>
                  <a:pt x="0" y="1078230"/>
                </a:moveTo>
                <a:lnTo>
                  <a:pt x="42672" y="1078230"/>
                </a:lnTo>
                <a:lnTo>
                  <a:pt x="42672" y="0"/>
                </a:lnTo>
                <a:lnTo>
                  <a:pt x="0" y="0"/>
                </a:lnTo>
                <a:lnTo>
                  <a:pt x="0" y="1078230"/>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28" name="object 28"/>
          <p:cNvSpPr txBox="1"/>
          <p:nvPr/>
        </p:nvSpPr>
        <p:spPr>
          <a:xfrm>
            <a:off x="1295400" y="4227083"/>
            <a:ext cx="1687606" cy="1284006"/>
          </a:xfrm>
          <a:prstGeom prst="rect">
            <a:avLst/>
          </a:prstGeom>
        </p:spPr>
        <p:txBody>
          <a:bodyPr vert="horz" wrap="square" lIns="0" tIns="0" rIns="0" bIns="0" rtlCol="0">
            <a:spAutoFit/>
          </a:bodyPr>
          <a:lstStyle/>
          <a:p>
            <a:pPr marL="200595" indent="-189389" defTabSz="806867">
              <a:buFont typeface="Calibri"/>
              <a:buChar char="–"/>
              <a:tabLst>
                <a:tab pos="200595" algn="l"/>
                <a:tab pos="201156" algn="l"/>
              </a:tabLst>
            </a:pPr>
            <a:r>
              <a:rPr sz="927" dirty="0">
                <a:solidFill>
                  <a:prstClr val="black"/>
                </a:solidFill>
                <a:latin typeface="Times New Roman"/>
                <a:cs typeface="Times New Roman"/>
              </a:rPr>
              <a:t>Minor Planet</a:t>
            </a:r>
            <a:r>
              <a:rPr sz="927" spc="-84" dirty="0">
                <a:solidFill>
                  <a:prstClr val="black"/>
                </a:solidFill>
                <a:latin typeface="Times New Roman"/>
                <a:cs typeface="Times New Roman"/>
              </a:rPr>
              <a:t> </a:t>
            </a:r>
            <a:r>
              <a:rPr sz="927" spc="-4" dirty="0">
                <a:solidFill>
                  <a:prstClr val="black"/>
                </a:solidFill>
                <a:latin typeface="Times New Roman"/>
                <a:cs typeface="Times New Roman"/>
              </a:rPr>
              <a:t>Center/IAWN</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Center </a:t>
            </a:r>
            <a:r>
              <a:rPr sz="927" dirty="0">
                <a:solidFill>
                  <a:prstClr val="black"/>
                </a:solidFill>
                <a:latin typeface="Times New Roman"/>
                <a:cs typeface="Times New Roman"/>
              </a:rPr>
              <a:t>for </a:t>
            </a:r>
            <a:r>
              <a:rPr sz="927" spc="-4" dirty="0">
                <a:solidFill>
                  <a:prstClr val="black"/>
                </a:solidFill>
                <a:latin typeface="Times New Roman"/>
                <a:cs typeface="Times New Roman"/>
              </a:rPr>
              <a:t>NEO </a:t>
            </a:r>
            <a:r>
              <a:rPr sz="927" dirty="0">
                <a:solidFill>
                  <a:prstClr val="black"/>
                </a:solidFill>
                <a:latin typeface="Times New Roman"/>
                <a:cs typeface="Times New Roman"/>
              </a:rPr>
              <a:t>Studies @</a:t>
            </a:r>
            <a:r>
              <a:rPr sz="927" spc="-66" dirty="0">
                <a:solidFill>
                  <a:prstClr val="black"/>
                </a:solidFill>
                <a:latin typeface="Times New Roman"/>
                <a:cs typeface="Times New Roman"/>
              </a:rPr>
              <a:t> </a:t>
            </a:r>
            <a:r>
              <a:rPr sz="927" spc="-4" dirty="0">
                <a:solidFill>
                  <a:prstClr val="black"/>
                </a:solidFill>
                <a:latin typeface="Times New Roman"/>
                <a:cs typeface="Times New Roman"/>
              </a:rPr>
              <a:t>JPL</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Catalina Sky</a:t>
            </a:r>
            <a:r>
              <a:rPr sz="927" spc="-88" dirty="0">
                <a:solidFill>
                  <a:prstClr val="black"/>
                </a:solidFill>
                <a:latin typeface="Times New Roman"/>
                <a:cs typeface="Times New Roman"/>
              </a:rPr>
              <a:t> </a:t>
            </a:r>
            <a:r>
              <a:rPr sz="927" spc="-4" dirty="0">
                <a:solidFill>
                  <a:prstClr val="black"/>
                </a:solidFill>
                <a:latin typeface="Times New Roman"/>
                <a:cs typeface="Times New Roman"/>
              </a:rPr>
              <a:t>Survey</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dirty="0">
                <a:solidFill>
                  <a:prstClr val="black"/>
                </a:solidFill>
                <a:latin typeface="Times New Roman"/>
                <a:cs typeface="Times New Roman"/>
              </a:rPr>
              <a:t>Pan-STARRS</a:t>
            </a:r>
          </a:p>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LINEAR/SST</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dirty="0">
                <a:solidFill>
                  <a:prstClr val="black"/>
                </a:solidFill>
                <a:latin typeface="Times New Roman"/>
                <a:cs typeface="Times New Roman"/>
              </a:rPr>
              <a:t>IRTF</a:t>
            </a:r>
          </a:p>
          <a:p>
            <a:pPr marL="200595" indent="-189389" defTabSz="806867">
              <a:buFont typeface="Calibri"/>
              <a:buChar char="–"/>
              <a:tabLst>
                <a:tab pos="200595" algn="l"/>
                <a:tab pos="201156" algn="l"/>
              </a:tabLst>
            </a:pPr>
            <a:r>
              <a:rPr sz="927" spc="-9" dirty="0">
                <a:solidFill>
                  <a:prstClr val="black"/>
                </a:solidFill>
                <a:latin typeface="Times New Roman"/>
                <a:cs typeface="Times New Roman"/>
              </a:rPr>
              <a:t>GSSR</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NEOWISE</a:t>
            </a:r>
            <a:endParaRPr sz="927" dirty="0">
              <a:solidFill>
                <a:prstClr val="black"/>
              </a:solidFill>
              <a:latin typeface="Times New Roman"/>
              <a:cs typeface="Times New Roman"/>
            </a:endParaRPr>
          </a:p>
          <a:p>
            <a:pPr marL="11206" defTabSz="806867">
              <a:tabLst>
                <a:tab pos="200595" algn="l"/>
              </a:tabLst>
            </a:pPr>
            <a:endParaRPr sz="927" dirty="0">
              <a:solidFill>
                <a:prstClr val="black"/>
              </a:solidFill>
              <a:latin typeface="Times New Roman"/>
              <a:cs typeface="Times New Roman"/>
            </a:endParaRPr>
          </a:p>
        </p:txBody>
      </p:sp>
      <p:sp>
        <p:nvSpPr>
          <p:cNvPr id="29" name="object 29"/>
          <p:cNvSpPr txBox="1"/>
          <p:nvPr/>
        </p:nvSpPr>
        <p:spPr>
          <a:xfrm>
            <a:off x="6468932" y="4106731"/>
            <a:ext cx="1559299" cy="713337"/>
          </a:xfrm>
          <a:prstGeom prst="rect">
            <a:avLst/>
          </a:prstGeom>
        </p:spPr>
        <p:txBody>
          <a:bodyPr vert="horz" wrap="square" lIns="0" tIns="0" rIns="0" bIns="0" rtlCol="0">
            <a:spAutoFit/>
          </a:bodyPr>
          <a:lstStyle/>
          <a:p>
            <a:pPr marL="200595" indent="-189389" defTabSz="806867">
              <a:buFont typeface="Calibri"/>
              <a:buChar char="–"/>
              <a:tabLst>
                <a:tab pos="200595" algn="l"/>
                <a:tab pos="201156" algn="l"/>
              </a:tabLst>
            </a:pPr>
            <a:r>
              <a:rPr sz="927" spc="-9" dirty="0">
                <a:solidFill>
                  <a:prstClr val="black"/>
                </a:solidFill>
                <a:latin typeface="Times New Roman"/>
                <a:cs typeface="Times New Roman"/>
              </a:rPr>
              <a:t>SMPAG</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strike="sngStrike" spc="-4" dirty="0">
                <a:solidFill>
                  <a:prstClr val="black"/>
                </a:solidFill>
                <a:latin typeface="Times New Roman"/>
                <a:cs typeface="Times New Roman"/>
              </a:rPr>
              <a:t>ARM </a:t>
            </a:r>
            <a:r>
              <a:rPr sz="927" strike="sngStrike" dirty="0">
                <a:solidFill>
                  <a:prstClr val="black"/>
                </a:solidFill>
                <a:latin typeface="Times New Roman"/>
                <a:cs typeface="Times New Roman"/>
              </a:rPr>
              <a:t>Gravity Tractor</a:t>
            </a:r>
            <a:r>
              <a:rPr sz="927" strike="sngStrike" spc="-97" dirty="0">
                <a:solidFill>
                  <a:prstClr val="black"/>
                </a:solidFill>
                <a:latin typeface="Times New Roman"/>
                <a:cs typeface="Times New Roman"/>
              </a:rPr>
              <a:t> </a:t>
            </a:r>
            <a:r>
              <a:rPr sz="927" strike="sngStrike" spc="-4" dirty="0">
                <a:solidFill>
                  <a:prstClr val="black"/>
                </a:solidFill>
                <a:latin typeface="Times New Roman"/>
                <a:cs typeface="Times New Roman"/>
              </a:rPr>
              <a:t>Demo</a:t>
            </a:r>
            <a:endParaRPr sz="927" strike="sngStrike" dirty="0">
              <a:solidFill>
                <a:prstClr val="black"/>
              </a:solidFill>
              <a:latin typeface="Times New Roman"/>
              <a:cs typeface="Times New Roman"/>
            </a:endParaRPr>
          </a:p>
          <a:p>
            <a:pPr marL="200595" indent="-189389" defTabSz="806867">
              <a:buFont typeface="Calibri"/>
              <a:buChar char="–"/>
              <a:tabLst>
                <a:tab pos="200595" algn="l"/>
                <a:tab pos="201156" algn="l"/>
              </a:tabLst>
            </a:pPr>
            <a:r>
              <a:rPr lang="en-US" sz="927" spc="-9" dirty="0">
                <a:solidFill>
                  <a:prstClr val="black"/>
                </a:solidFill>
                <a:latin typeface="Times New Roman"/>
                <a:cs typeface="Times New Roman"/>
              </a:rPr>
              <a:t>DART Mission</a:t>
            </a:r>
            <a:endParaRPr sz="927" dirty="0">
              <a:solidFill>
                <a:prstClr val="black"/>
              </a:solidFill>
              <a:latin typeface="Times New Roman"/>
              <a:cs typeface="Times New Roman"/>
            </a:endParaRPr>
          </a:p>
          <a:p>
            <a:pPr marL="200595" indent="-189389" defTabSz="806867">
              <a:buFont typeface="Calibri"/>
              <a:buChar char="–"/>
              <a:tabLst>
                <a:tab pos="200595" algn="l"/>
                <a:tab pos="201156" algn="l"/>
              </a:tabLst>
            </a:pPr>
            <a:r>
              <a:rPr sz="927" b="1" i="1" u="sng" dirty="0">
                <a:solidFill>
                  <a:prstClr val="black"/>
                </a:solidFill>
                <a:latin typeface="Times New Roman"/>
                <a:cs typeface="Times New Roman"/>
              </a:rPr>
              <a:t>Short Warning</a:t>
            </a:r>
            <a:r>
              <a:rPr sz="927" b="1" i="1" u="sng" spc="-84" dirty="0">
                <a:solidFill>
                  <a:prstClr val="black"/>
                </a:solidFill>
                <a:latin typeface="Times New Roman"/>
                <a:cs typeface="Times New Roman"/>
              </a:rPr>
              <a:t> </a:t>
            </a:r>
            <a:r>
              <a:rPr sz="927" b="1" i="1" u="sng" spc="-4" dirty="0">
                <a:solidFill>
                  <a:prstClr val="black"/>
                </a:solidFill>
                <a:latin typeface="Times New Roman"/>
                <a:cs typeface="Times New Roman"/>
              </a:rPr>
              <a:t>Mitigatio</a:t>
            </a:r>
            <a:r>
              <a:rPr sz="927" spc="-4" dirty="0">
                <a:solidFill>
                  <a:prstClr val="black"/>
                </a:solidFill>
                <a:latin typeface="Times New Roman"/>
                <a:cs typeface="Times New Roman"/>
              </a:rPr>
              <a:t>n</a:t>
            </a:r>
            <a:endParaRPr sz="927" dirty="0">
              <a:solidFill>
                <a:prstClr val="black"/>
              </a:solidFill>
              <a:latin typeface="Times New Roman"/>
              <a:cs typeface="Times New Roman"/>
            </a:endParaRPr>
          </a:p>
          <a:p>
            <a:pPr marL="11206" defTabSz="806867">
              <a:tabLst>
                <a:tab pos="200595" algn="l"/>
              </a:tabLst>
            </a:pPr>
            <a:endParaRPr sz="927" dirty="0">
              <a:solidFill>
                <a:prstClr val="black"/>
              </a:solidFill>
              <a:latin typeface="Times New Roman"/>
              <a:cs typeface="Times New Roman"/>
            </a:endParaRPr>
          </a:p>
        </p:txBody>
      </p:sp>
      <p:sp>
        <p:nvSpPr>
          <p:cNvPr id="30" name="object 30"/>
          <p:cNvSpPr txBox="1"/>
          <p:nvPr/>
        </p:nvSpPr>
        <p:spPr>
          <a:xfrm>
            <a:off x="3842721" y="4257338"/>
            <a:ext cx="1668556" cy="428002"/>
          </a:xfrm>
          <a:prstGeom prst="rect">
            <a:avLst/>
          </a:prstGeom>
        </p:spPr>
        <p:txBody>
          <a:bodyPr vert="horz" wrap="square" lIns="0" tIns="0" rIns="0" bIns="0" rtlCol="0">
            <a:spAutoFit/>
          </a:bodyPr>
          <a:lstStyle/>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Interagency</a:t>
            </a:r>
            <a:r>
              <a:rPr sz="927" spc="-35" dirty="0">
                <a:solidFill>
                  <a:prstClr val="black"/>
                </a:solidFill>
                <a:latin typeface="Times New Roman"/>
                <a:cs typeface="Times New Roman"/>
              </a:rPr>
              <a:t> </a:t>
            </a:r>
            <a:r>
              <a:rPr sz="927" spc="-4" dirty="0">
                <a:solidFill>
                  <a:prstClr val="black"/>
                </a:solidFill>
                <a:latin typeface="Times New Roman"/>
                <a:cs typeface="Times New Roman"/>
              </a:rPr>
              <a:t>coordination</a:t>
            </a:r>
            <a:endParaRPr sz="927">
              <a:solidFill>
                <a:prstClr val="black"/>
              </a:solidFill>
              <a:latin typeface="Times New Roman"/>
              <a:cs typeface="Times New Roman"/>
            </a:endParaRPr>
          </a:p>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Emergency </a:t>
            </a:r>
            <a:r>
              <a:rPr sz="927" dirty="0">
                <a:solidFill>
                  <a:prstClr val="black"/>
                </a:solidFill>
                <a:latin typeface="Times New Roman"/>
                <a:cs typeface="Times New Roman"/>
              </a:rPr>
              <a:t>Response</a:t>
            </a:r>
            <a:r>
              <a:rPr sz="927" spc="-57" dirty="0">
                <a:solidFill>
                  <a:prstClr val="black"/>
                </a:solidFill>
                <a:latin typeface="Times New Roman"/>
                <a:cs typeface="Times New Roman"/>
              </a:rPr>
              <a:t> </a:t>
            </a:r>
            <a:r>
              <a:rPr sz="927" spc="-4" dirty="0">
                <a:solidFill>
                  <a:prstClr val="black"/>
                </a:solidFill>
                <a:latin typeface="Times New Roman"/>
                <a:cs typeface="Times New Roman"/>
              </a:rPr>
              <a:t>planning</a:t>
            </a:r>
            <a:endParaRPr sz="927">
              <a:solidFill>
                <a:prstClr val="black"/>
              </a:solidFill>
              <a:latin typeface="Times New Roman"/>
              <a:cs typeface="Times New Roman"/>
            </a:endParaRPr>
          </a:p>
          <a:p>
            <a:pPr marL="200595" indent="-189389" defTabSz="806867">
              <a:buFont typeface="Calibri"/>
              <a:buChar char="–"/>
              <a:tabLst>
                <a:tab pos="200595" algn="l"/>
                <a:tab pos="201156" algn="l"/>
              </a:tabLst>
            </a:pPr>
            <a:r>
              <a:rPr sz="927" spc="-4" dirty="0">
                <a:solidFill>
                  <a:prstClr val="black"/>
                </a:solidFill>
                <a:latin typeface="Times New Roman"/>
                <a:cs typeface="Times New Roman"/>
              </a:rPr>
              <a:t>Interagency</a:t>
            </a:r>
            <a:r>
              <a:rPr sz="927" spc="-26" dirty="0">
                <a:solidFill>
                  <a:prstClr val="black"/>
                </a:solidFill>
                <a:latin typeface="Times New Roman"/>
                <a:cs typeface="Times New Roman"/>
              </a:rPr>
              <a:t> </a:t>
            </a:r>
            <a:r>
              <a:rPr sz="927" spc="-4" dirty="0">
                <a:solidFill>
                  <a:prstClr val="black"/>
                </a:solidFill>
                <a:latin typeface="Times New Roman"/>
                <a:cs typeface="Times New Roman"/>
              </a:rPr>
              <a:t>exercise</a:t>
            </a:r>
            <a:endParaRPr sz="927">
              <a:solidFill>
                <a:prstClr val="black"/>
              </a:solidFill>
              <a:latin typeface="Times New Roman"/>
              <a:cs typeface="Times New Roman"/>
            </a:endParaRPr>
          </a:p>
        </p:txBody>
      </p:sp>
      <p:sp>
        <p:nvSpPr>
          <p:cNvPr id="31" name="object 31"/>
          <p:cNvSpPr/>
          <p:nvPr/>
        </p:nvSpPr>
        <p:spPr>
          <a:xfrm>
            <a:off x="3514388" y="2396266"/>
            <a:ext cx="2141444" cy="425263"/>
          </a:xfrm>
          <a:custGeom>
            <a:avLst/>
            <a:gdLst/>
            <a:ahLst/>
            <a:cxnLst/>
            <a:rect l="l" t="t" r="r" b="b"/>
            <a:pathLst>
              <a:path w="2426970" h="481964">
                <a:moveTo>
                  <a:pt x="2426970" y="476250"/>
                </a:moveTo>
                <a:lnTo>
                  <a:pt x="2426970" y="5334"/>
                </a:lnTo>
                <a:lnTo>
                  <a:pt x="2421636" y="0"/>
                </a:lnTo>
                <a:lnTo>
                  <a:pt x="6095" y="0"/>
                </a:lnTo>
                <a:lnTo>
                  <a:pt x="0" y="5334"/>
                </a:lnTo>
                <a:lnTo>
                  <a:pt x="0" y="476250"/>
                </a:lnTo>
                <a:lnTo>
                  <a:pt x="6096" y="481584"/>
                </a:lnTo>
                <a:lnTo>
                  <a:pt x="12954" y="481584"/>
                </a:lnTo>
                <a:lnTo>
                  <a:pt x="12954" y="25146"/>
                </a:lnTo>
                <a:lnTo>
                  <a:pt x="25908" y="12192"/>
                </a:lnTo>
                <a:lnTo>
                  <a:pt x="25907" y="25146"/>
                </a:lnTo>
                <a:lnTo>
                  <a:pt x="2401824" y="25146"/>
                </a:lnTo>
                <a:lnTo>
                  <a:pt x="2401824" y="12192"/>
                </a:lnTo>
                <a:lnTo>
                  <a:pt x="2414016" y="25146"/>
                </a:lnTo>
                <a:lnTo>
                  <a:pt x="2414016" y="481584"/>
                </a:lnTo>
                <a:lnTo>
                  <a:pt x="2421636" y="481584"/>
                </a:lnTo>
                <a:lnTo>
                  <a:pt x="2426970" y="476250"/>
                </a:lnTo>
                <a:close/>
              </a:path>
              <a:path w="2426970" h="481964">
                <a:moveTo>
                  <a:pt x="25907" y="25146"/>
                </a:moveTo>
                <a:lnTo>
                  <a:pt x="25908" y="12192"/>
                </a:lnTo>
                <a:lnTo>
                  <a:pt x="12954" y="25146"/>
                </a:lnTo>
                <a:lnTo>
                  <a:pt x="25907" y="25146"/>
                </a:lnTo>
                <a:close/>
              </a:path>
              <a:path w="2426970" h="481964">
                <a:moveTo>
                  <a:pt x="25907" y="456438"/>
                </a:moveTo>
                <a:lnTo>
                  <a:pt x="25907" y="25146"/>
                </a:lnTo>
                <a:lnTo>
                  <a:pt x="12954" y="25146"/>
                </a:lnTo>
                <a:lnTo>
                  <a:pt x="12954" y="456438"/>
                </a:lnTo>
                <a:lnTo>
                  <a:pt x="25907" y="456438"/>
                </a:lnTo>
                <a:close/>
              </a:path>
              <a:path w="2426970" h="481964">
                <a:moveTo>
                  <a:pt x="2414016" y="456438"/>
                </a:moveTo>
                <a:lnTo>
                  <a:pt x="12954" y="456438"/>
                </a:lnTo>
                <a:lnTo>
                  <a:pt x="25908" y="468630"/>
                </a:lnTo>
                <a:lnTo>
                  <a:pt x="25907" y="481584"/>
                </a:lnTo>
                <a:lnTo>
                  <a:pt x="2401824" y="481584"/>
                </a:lnTo>
                <a:lnTo>
                  <a:pt x="2401824" y="468630"/>
                </a:lnTo>
                <a:lnTo>
                  <a:pt x="2414016" y="456438"/>
                </a:lnTo>
                <a:close/>
              </a:path>
              <a:path w="2426970" h="481964">
                <a:moveTo>
                  <a:pt x="25907" y="481584"/>
                </a:moveTo>
                <a:lnTo>
                  <a:pt x="25908" y="468630"/>
                </a:lnTo>
                <a:lnTo>
                  <a:pt x="12954" y="456438"/>
                </a:lnTo>
                <a:lnTo>
                  <a:pt x="12954" y="481584"/>
                </a:lnTo>
                <a:lnTo>
                  <a:pt x="25907" y="481584"/>
                </a:lnTo>
                <a:close/>
              </a:path>
              <a:path w="2426970" h="481964">
                <a:moveTo>
                  <a:pt x="2414016" y="25146"/>
                </a:moveTo>
                <a:lnTo>
                  <a:pt x="2401824" y="12192"/>
                </a:lnTo>
                <a:lnTo>
                  <a:pt x="2401824" y="25146"/>
                </a:lnTo>
                <a:lnTo>
                  <a:pt x="2414016" y="25146"/>
                </a:lnTo>
                <a:close/>
              </a:path>
              <a:path w="2426970" h="481964">
                <a:moveTo>
                  <a:pt x="2414016" y="456438"/>
                </a:moveTo>
                <a:lnTo>
                  <a:pt x="2414016" y="25146"/>
                </a:lnTo>
                <a:lnTo>
                  <a:pt x="2401824" y="25146"/>
                </a:lnTo>
                <a:lnTo>
                  <a:pt x="2401824" y="456438"/>
                </a:lnTo>
                <a:lnTo>
                  <a:pt x="2414016" y="456438"/>
                </a:lnTo>
                <a:close/>
              </a:path>
              <a:path w="2426970" h="481964">
                <a:moveTo>
                  <a:pt x="2414016" y="481584"/>
                </a:moveTo>
                <a:lnTo>
                  <a:pt x="2414016" y="456438"/>
                </a:lnTo>
                <a:lnTo>
                  <a:pt x="2401824" y="468630"/>
                </a:lnTo>
                <a:lnTo>
                  <a:pt x="2401824" y="481584"/>
                </a:lnTo>
                <a:lnTo>
                  <a:pt x="2414016" y="481584"/>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2" name="object 32"/>
          <p:cNvSpPr/>
          <p:nvPr/>
        </p:nvSpPr>
        <p:spPr>
          <a:xfrm>
            <a:off x="4568638" y="2809763"/>
            <a:ext cx="33618" cy="130549"/>
          </a:xfrm>
          <a:custGeom>
            <a:avLst/>
            <a:gdLst/>
            <a:ahLst/>
            <a:cxnLst/>
            <a:rect l="l" t="t" r="r" b="b"/>
            <a:pathLst>
              <a:path w="38100" h="147954">
                <a:moveTo>
                  <a:pt x="0" y="147827"/>
                </a:moveTo>
                <a:lnTo>
                  <a:pt x="38100" y="147827"/>
                </a:lnTo>
                <a:lnTo>
                  <a:pt x="38100" y="0"/>
                </a:lnTo>
                <a:lnTo>
                  <a:pt x="0" y="0"/>
                </a:lnTo>
                <a:lnTo>
                  <a:pt x="0" y="147827"/>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3" name="object 33"/>
          <p:cNvSpPr/>
          <p:nvPr/>
        </p:nvSpPr>
        <p:spPr>
          <a:xfrm>
            <a:off x="4568638" y="2809763"/>
            <a:ext cx="33618" cy="130549"/>
          </a:xfrm>
          <a:custGeom>
            <a:avLst/>
            <a:gdLst/>
            <a:ahLst/>
            <a:cxnLst/>
            <a:rect l="l" t="t" r="r" b="b"/>
            <a:pathLst>
              <a:path w="38100" h="147954">
                <a:moveTo>
                  <a:pt x="0" y="147827"/>
                </a:moveTo>
                <a:lnTo>
                  <a:pt x="38100" y="147827"/>
                </a:lnTo>
                <a:lnTo>
                  <a:pt x="38100" y="0"/>
                </a:lnTo>
                <a:lnTo>
                  <a:pt x="0" y="0"/>
                </a:lnTo>
                <a:lnTo>
                  <a:pt x="0" y="147827"/>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4" name="object 34"/>
          <p:cNvSpPr/>
          <p:nvPr/>
        </p:nvSpPr>
        <p:spPr>
          <a:xfrm>
            <a:off x="3515733" y="1907466"/>
            <a:ext cx="2159934" cy="378199"/>
          </a:xfrm>
          <a:custGeom>
            <a:avLst/>
            <a:gdLst/>
            <a:ahLst/>
            <a:cxnLst/>
            <a:rect l="l" t="t" r="r" b="b"/>
            <a:pathLst>
              <a:path w="2447925" h="428625">
                <a:moveTo>
                  <a:pt x="2447544" y="422910"/>
                </a:moveTo>
                <a:lnTo>
                  <a:pt x="2447544" y="5334"/>
                </a:lnTo>
                <a:lnTo>
                  <a:pt x="2442210" y="0"/>
                </a:lnTo>
                <a:lnTo>
                  <a:pt x="6095" y="0"/>
                </a:lnTo>
                <a:lnTo>
                  <a:pt x="0" y="5334"/>
                </a:lnTo>
                <a:lnTo>
                  <a:pt x="0" y="422910"/>
                </a:lnTo>
                <a:lnTo>
                  <a:pt x="6096" y="428244"/>
                </a:lnTo>
                <a:lnTo>
                  <a:pt x="12954" y="428244"/>
                </a:lnTo>
                <a:lnTo>
                  <a:pt x="12954" y="25146"/>
                </a:lnTo>
                <a:lnTo>
                  <a:pt x="25908" y="12192"/>
                </a:lnTo>
                <a:lnTo>
                  <a:pt x="25907" y="25146"/>
                </a:lnTo>
                <a:lnTo>
                  <a:pt x="2422398" y="25146"/>
                </a:lnTo>
                <a:lnTo>
                  <a:pt x="2422398" y="12192"/>
                </a:lnTo>
                <a:lnTo>
                  <a:pt x="2434590" y="25146"/>
                </a:lnTo>
                <a:lnTo>
                  <a:pt x="2434590" y="428244"/>
                </a:lnTo>
                <a:lnTo>
                  <a:pt x="2442210" y="428244"/>
                </a:lnTo>
                <a:lnTo>
                  <a:pt x="2447544" y="422910"/>
                </a:lnTo>
                <a:close/>
              </a:path>
              <a:path w="2447925" h="428625">
                <a:moveTo>
                  <a:pt x="25907" y="25146"/>
                </a:moveTo>
                <a:lnTo>
                  <a:pt x="25908" y="12192"/>
                </a:lnTo>
                <a:lnTo>
                  <a:pt x="12954" y="25146"/>
                </a:lnTo>
                <a:lnTo>
                  <a:pt x="25907" y="25146"/>
                </a:lnTo>
                <a:close/>
              </a:path>
              <a:path w="2447925" h="428625">
                <a:moveTo>
                  <a:pt x="25907" y="403098"/>
                </a:moveTo>
                <a:lnTo>
                  <a:pt x="25907" y="25146"/>
                </a:lnTo>
                <a:lnTo>
                  <a:pt x="12954" y="25146"/>
                </a:lnTo>
                <a:lnTo>
                  <a:pt x="12954" y="403098"/>
                </a:lnTo>
                <a:lnTo>
                  <a:pt x="25907" y="403098"/>
                </a:lnTo>
                <a:close/>
              </a:path>
              <a:path w="2447925" h="428625">
                <a:moveTo>
                  <a:pt x="2434590" y="403098"/>
                </a:moveTo>
                <a:lnTo>
                  <a:pt x="12954" y="403098"/>
                </a:lnTo>
                <a:lnTo>
                  <a:pt x="25908" y="416052"/>
                </a:lnTo>
                <a:lnTo>
                  <a:pt x="25907" y="428244"/>
                </a:lnTo>
                <a:lnTo>
                  <a:pt x="2422398" y="428244"/>
                </a:lnTo>
                <a:lnTo>
                  <a:pt x="2422398" y="416052"/>
                </a:lnTo>
                <a:lnTo>
                  <a:pt x="2434590" y="403098"/>
                </a:lnTo>
                <a:close/>
              </a:path>
              <a:path w="2447925" h="428625">
                <a:moveTo>
                  <a:pt x="25907" y="428244"/>
                </a:moveTo>
                <a:lnTo>
                  <a:pt x="25908" y="416052"/>
                </a:lnTo>
                <a:lnTo>
                  <a:pt x="12954" y="403098"/>
                </a:lnTo>
                <a:lnTo>
                  <a:pt x="12954" y="428244"/>
                </a:lnTo>
                <a:lnTo>
                  <a:pt x="25907" y="428244"/>
                </a:lnTo>
                <a:close/>
              </a:path>
              <a:path w="2447925" h="428625">
                <a:moveTo>
                  <a:pt x="2434590" y="25146"/>
                </a:moveTo>
                <a:lnTo>
                  <a:pt x="2422398" y="12192"/>
                </a:lnTo>
                <a:lnTo>
                  <a:pt x="2422398" y="25146"/>
                </a:lnTo>
                <a:lnTo>
                  <a:pt x="2434590" y="25146"/>
                </a:lnTo>
                <a:close/>
              </a:path>
              <a:path w="2447925" h="428625">
                <a:moveTo>
                  <a:pt x="2434590" y="403098"/>
                </a:moveTo>
                <a:lnTo>
                  <a:pt x="2434590" y="25146"/>
                </a:lnTo>
                <a:lnTo>
                  <a:pt x="2422398" y="25146"/>
                </a:lnTo>
                <a:lnTo>
                  <a:pt x="2422398" y="403098"/>
                </a:lnTo>
                <a:lnTo>
                  <a:pt x="2434590" y="403098"/>
                </a:lnTo>
                <a:close/>
              </a:path>
              <a:path w="2447925" h="428625">
                <a:moveTo>
                  <a:pt x="2434590" y="428244"/>
                </a:moveTo>
                <a:lnTo>
                  <a:pt x="2434590" y="403098"/>
                </a:lnTo>
                <a:lnTo>
                  <a:pt x="2422398" y="416052"/>
                </a:lnTo>
                <a:lnTo>
                  <a:pt x="2422398" y="428244"/>
                </a:lnTo>
                <a:lnTo>
                  <a:pt x="2434590" y="428244"/>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5" name="object 35"/>
          <p:cNvSpPr/>
          <p:nvPr/>
        </p:nvSpPr>
        <p:spPr>
          <a:xfrm>
            <a:off x="3517078" y="1464384"/>
            <a:ext cx="2159934" cy="368674"/>
          </a:xfrm>
          <a:custGeom>
            <a:avLst/>
            <a:gdLst/>
            <a:ahLst/>
            <a:cxnLst/>
            <a:rect l="l" t="t" r="r" b="b"/>
            <a:pathLst>
              <a:path w="2447925" h="417830">
                <a:moveTo>
                  <a:pt x="2447544" y="412242"/>
                </a:moveTo>
                <a:lnTo>
                  <a:pt x="2447544" y="6096"/>
                </a:lnTo>
                <a:lnTo>
                  <a:pt x="2441448" y="0"/>
                </a:lnTo>
                <a:lnTo>
                  <a:pt x="6095" y="0"/>
                </a:lnTo>
                <a:lnTo>
                  <a:pt x="0" y="6096"/>
                </a:lnTo>
                <a:lnTo>
                  <a:pt x="0" y="412242"/>
                </a:lnTo>
                <a:lnTo>
                  <a:pt x="6096" y="417576"/>
                </a:lnTo>
                <a:lnTo>
                  <a:pt x="12954" y="417576"/>
                </a:lnTo>
                <a:lnTo>
                  <a:pt x="12954" y="25908"/>
                </a:lnTo>
                <a:lnTo>
                  <a:pt x="25146" y="12954"/>
                </a:lnTo>
                <a:lnTo>
                  <a:pt x="25145" y="25908"/>
                </a:lnTo>
                <a:lnTo>
                  <a:pt x="2421635" y="25908"/>
                </a:lnTo>
                <a:lnTo>
                  <a:pt x="2421636" y="12954"/>
                </a:lnTo>
                <a:lnTo>
                  <a:pt x="2434590" y="25908"/>
                </a:lnTo>
                <a:lnTo>
                  <a:pt x="2434590" y="417576"/>
                </a:lnTo>
                <a:lnTo>
                  <a:pt x="2441448" y="417576"/>
                </a:lnTo>
                <a:lnTo>
                  <a:pt x="2447544" y="412242"/>
                </a:lnTo>
                <a:close/>
              </a:path>
              <a:path w="2447925" h="417830">
                <a:moveTo>
                  <a:pt x="25145" y="25908"/>
                </a:moveTo>
                <a:lnTo>
                  <a:pt x="25146" y="12954"/>
                </a:lnTo>
                <a:lnTo>
                  <a:pt x="12954" y="25908"/>
                </a:lnTo>
                <a:lnTo>
                  <a:pt x="25145" y="25908"/>
                </a:lnTo>
                <a:close/>
              </a:path>
              <a:path w="2447925" h="417830">
                <a:moveTo>
                  <a:pt x="25145" y="392430"/>
                </a:moveTo>
                <a:lnTo>
                  <a:pt x="25145" y="25908"/>
                </a:lnTo>
                <a:lnTo>
                  <a:pt x="12954" y="25908"/>
                </a:lnTo>
                <a:lnTo>
                  <a:pt x="12954" y="392430"/>
                </a:lnTo>
                <a:lnTo>
                  <a:pt x="25145" y="392430"/>
                </a:lnTo>
                <a:close/>
              </a:path>
              <a:path w="2447925" h="417830">
                <a:moveTo>
                  <a:pt x="2434590" y="392430"/>
                </a:moveTo>
                <a:lnTo>
                  <a:pt x="12954" y="392430"/>
                </a:lnTo>
                <a:lnTo>
                  <a:pt x="25146" y="404622"/>
                </a:lnTo>
                <a:lnTo>
                  <a:pt x="25145" y="417576"/>
                </a:lnTo>
                <a:lnTo>
                  <a:pt x="2421635" y="417576"/>
                </a:lnTo>
                <a:lnTo>
                  <a:pt x="2421636" y="404622"/>
                </a:lnTo>
                <a:lnTo>
                  <a:pt x="2434590" y="392430"/>
                </a:lnTo>
                <a:close/>
              </a:path>
              <a:path w="2447925" h="417830">
                <a:moveTo>
                  <a:pt x="25145" y="417576"/>
                </a:moveTo>
                <a:lnTo>
                  <a:pt x="25146" y="404622"/>
                </a:lnTo>
                <a:lnTo>
                  <a:pt x="12954" y="392430"/>
                </a:lnTo>
                <a:lnTo>
                  <a:pt x="12954" y="417576"/>
                </a:lnTo>
                <a:lnTo>
                  <a:pt x="25145" y="417576"/>
                </a:lnTo>
                <a:close/>
              </a:path>
              <a:path w="2447925" h="417830">
                <a:moveTo>
                  <a:pt x="2434590" y="25908"/>
                </a:moveTo>
                <a:lnTo>
                  <a:pt x="2421636" y="12954"/>
                </a:lnTo>
                <a:lnTo>
                  <a:pt x="2421635" y="25908"/>
                </a:lnTo>
                <a:lnTo>
                  <a:pt x="2434590" y="25908"/>
                </a:lnTo>
                <a:close/>
              </a:path>
              <a:path w="2447925" h="417830">
                <a:moveTo>
                  <a:pt x="2434590" y="392430"/>
                </a:moveTo>
                <a:lnTo>
                  <a:pt x="2434590" y="25908"/>
                </a:lnTo>
                <a:lnTo>
                  <a:pt x="2421635" y="25908"/>
                </a:lnTo>
                <a:lnTo>
                  <a:pt x="2421635" y="392430"/>
                </a:lnTo>
                <a:lnTo>
                  <a:pt x="2434590" y="392430"/>
                </a:lnTo>
                <a:close/>
              </a:path>
              <a:path w="2447925" h="417830">
                <a:moveTo>
                  <a:pt x="2434590" y="417576"/>
                </a:moveTo>
                <a:lnTo>
                  <a:pt x="2434590" y="392430"/>
                </a:lnTo>
                <a:lnTo>
                  <a:pt x="2421636" y="404622"/>
                </a:lnTo>
                <a:lnTo>
                  <a:pt x="2421635" y="417576"/>
                </a:lnTo>
                <a:lnTo>
                  <a:pt x="2434590" y="417576"/>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6" name="object 36"/>
          <p:cNvSpPr/>
          <p:nvPr/>
        </p:nvSpPr>
        <p:spPr>
          <a:xfrm>
            <a:off x="4580068" y="2284655"/>
            <a:ext cx="33618" cy="115421"/>
          </a:xfrm>
          <a:custGeom>
            <a:avLst/>
            <a:gdLst/>
            <a:ahLst/>
            <a:cxnLst/>
            <a:rect l="l" t="t" r="r" b="b"/>
            <a:pathLst>
              <a:path w="38100" h="130810">
                <a:moveTo>
                  <a:pt x="0" y="130301"/>
                </a:moveTo>
                <a:lnTo>
                  <a:pt x="38100" y="130301"/>
                </a:lnTo>
                <a:lnTo>
                  <a:pt x="38100" y="0"/>
                </a:lnTo>
                <a:lnTo>
                  <a:pt x="0" y="0"/>
                </a:lnTo>
                <a:lnTo>
                  <a:pt x="0" y="130301"/>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7" name="object 37"/>
          <p:cNvSpPr/>
          <p:nvPr/>
        </p:nvSpPr>
        <p:spPr>
          <a:xfrm>
            <a:off x="4580068" y="2284655"/>
            <a:ext cx="33618" cy="115421"/>
          </a:xfrm>
          <a:custGeom>
            <a:avLst/>
            <a:gdLst/>
            <a:ahLst/>
            <a:cxnLst/>
            <a:rect l="l" t="t" r="r" b="b"/>
            <a:pathLst>
              <a:path w="38100" h="130810">
                <a:moveTo>
                  <a:pt x="0" y="130301"/>
                </a:moveTo>
                <a:lnTo>
                  <a:pt x="38100" y="130301"/>
                </a:lnTo>
                <a:lnTo>
                  <a:pt x="38100" y="0"/>
                </a:lnTo>
                <a:lnTo>
                  <a:pt x="0" y="0"/>
                </a:lnTo>
                <a:lnTo>
                  <a:pt x="0" y="130301"/>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38" name="object 38"/>
          <p:cNvSpPr txBox="1"/>
          <p:nvPr/>
        </p:nvSpPr>
        <p:spPr>
          <a:xfrm>
            <a:off x="3807085" y="1493296"/>
            <a:ext cx="1549774" cy="1290225"/>
          </a:xfrm>
          <a:prstGeom prst="rect">
            <a:avLst/>
          </a:prstGeom>
        </p:spPr>
        <p:txBody>
          <a:bodyPr vert="horz" wrap="square" lIns="0" tIns="0" rIns="0" bIns="0" rtlCol="0">
            <a:spAutoFit/>
          </a:bodyPr>
          <a:lstStyle/>
          <a:p>
            <a:pPr marL="107582" marR="100858" indent="27456" algn="ctr" defTabSz="806867"/>
            <a:r>
              <a:rPr sz="1059" spc="-4" dirty="0">
                <a:solidFill>
                  <a:prstClr val="black"/>
                </a:solidFill>
                <a:latin typeface="Times New Roman"/>
                <a:cs typeface="Times New Roman"/>
              </a:rPr>
              <a:t>Administrator  </a:t>
            </a:r>
            <a:r>
              <a:rPr sz="1059" dirty="0">
                <a:solidFill>
                  <a:prstClr val="black"/>
                </a:solidFill>
                <a:latin typeface="Times New Roman"/>
                <a:cs typeface="Times New Roman"/>
              </a:rPr>
              <a:t>Associate</a:t>
            </a:r>
            <a:r>
              <a:rPr sz="1059" spc="-101" dirty="0">
                <a:solidFill>
                  <a:prstClr val="black"/>
                </a:solidFill>
                <a:latin typeface="Times New Roman"/>
                <a:cs typeface="Times New Roman"/>
              </a:rPr>
              <a:t> </a:t>
            </a:r>
            <a:r>
              <a:rPr sz="1059" spc="-4" dirty="0">
                <a:solidFill>
                  <a:prstClr val="black"/>
                </a:solidFill>
                <a:latin typeface="Times New Roman"/>
                <a:cs typeface="Times New Roman"/>
              </a:rPr>
              <a:t>Administrator</a:t>
            </a:r>
            <a:endParaRPr sz="1059">
              <a:solidFill>
                <a:prstClr val="black"/>
              </a:solidFill>
              <a:latin typeface="Times New Roman"/>
              <a:cs typeface="Times New Roman"/>
            </a:endParaRPr>
          </a:p>
          <a:p>
            <a:pPr marL="11206" marR="4483" algn="ctr" defTabSz="806867">
              <a:spcBef>
                <a:spcPts val="909"/>
              </a:spcBef>
            </a:pPr>
            <a:r>
              <a:rPr sz="1059" dirty="0">
                <a:solidFill>
                  <a:prstClr val="black"/>
                </a:solidFill>
                <a:latin typeface="Times New Roman"/>
                <a:cs typeface="Times New Roman"/>
              </a:rPr>
              <a:t>Associate </a:t>
            </a:r>
            <a:r>
              <a:rPr sz="1059" spc="-4" dirty="0">
                <a:solidFill>
                  <a:prstClr val="black"/>
                </a:solidFill>
                <a:latin typeface="Times New Roman"/>
                <a:cs typeface="Times New Roman"/>
              </a:rPr>
              <a:t>Administrator,  </a:t>
            </a:r>
            <a:r>
              <a:rPr sz="1059" dirty="0">
                <a:solidFill>
                  <a:prstClr val="black"/>
                </a:solidFill>
                <a:latin typeface="Times New Roman"/>
                <a:cs typeface="Times New Roman"/>
              </a:rPr>
              <a:t>Science Mission</a:t>
            </a:r>
            <a:r>
              <a:rPr sz="1059" spc="-97" dirty="0">
                <a:solidFill>
                  <a:prstClr val="black"/>
                </a:solidFill>
                <a:latin typeface="Times New Roman"/>
                <a:cs typeface="Times New Roman"/>
              </a:rPr>
              <a:t> </a:t>
            </a:r>
            <a:r>
              <a:rPr sz="1059" dirty="0">
                <a:solidFill>
                  <a:prstClr val="black"/>
                </a:solidFill>
                <a:latin typeface="Times New Roman"/>
                <a:cs typeface="Times New Roman"/>
              </a:rPr>
              <a:t>Directorate</a:t>
            </a:r>
            <a:endParaRPr sz="1059">
              <a:solidFill>
                <a:prstClr val="black"/>
              </a:solidFill>
              <a:latin typeface="Times New Roman"/>
              <a:cs typeface="Times New Roman"/>
            </a:endParaRPr>
          </a:p>
          <a:p>
            <a:pPr defTabSz="806867">
              <a:spcBef>
                <a:spcPts val="9"/>
              </a:spcBef>
            </a:pPr>
            <a:endParaRPr sz="1279">
              <a:solidFill>
                <a:prstClr val="black"/>
              </a:solidFill>
              <a:latin typeface="Times New Roman"/>
              <a:cs typeface="Times New Roman"/>
            </a:endParaRPr>
          </a:p>
          <a:p>
            <a:pPr marL="50429" marR="30257" algn="ctr" defTabSz="806867"/>
            <a:r>
              <a:rPr sz="1059" dirty="0">
                <a:solidFill>
                  <a:prstClr val="black"/>
                </a:solidFill>
                <a:latin typeface="Times New Roman"/>
                <a:cs typeface="Times New Roman"/>
              </a:rPr>
              <a:t>Planetary Science</a:t>
            </a:r>
            <a:r>
              <a:rPr sz="1059" spc="-71" dirty="0">
                <a:solidFill>
                  <a:prstClr val="black"/>
                </a:solidFill>
                <a:latin typeface="Times New Roman"/>
                <a:cs typeface="Times New Roman"/>
              </a:rPr>
              <a:t> </a:t>
            </a:r>
            <a:r>
              <a:rPr sz="1059" dirty="0">
                <a:solidFill>
                  <a:prstClr val="black"/>
                </a:solidFill>
                <a:latin typeface="Times New Roman"/>
                <a:cs typeface="Times New Roman"/>
              </a:rPr>
              <a:t>Division  Program</a:t>
            </a:r>
            <a:r>
              <a:rPr sz="1059" spc="-93" dirty="0">
                <a:solidFill>
                  <a:prstClr val="black"/>
                </a:solidFill>
                <a:latin typeface="Times New Roman"/>
                <a:cs typeface="Times New Roman"/>
              </a:rPr>
              <a:t> </a:t>
            </a:r>
            <a:r>
              <a:rPr sz="1059" dirty="0">
                <a:solidFill>
                  <a:prstClr val="black"/>
                </a:solidFill>
                <a:latin typeface="Times New Roman"/>
                <a:cs typeface="Times New Roman"/>
              </a:rPr>
              <a:t>Director</a:t>
            </a:r>
            <a:endParaRPr sz="1059">
              <a:solidFill>
                <a:prstClr val="black"/>
              </a:solidFill>
              <a:latin typeface="Times New Roman"/>
              <a:cs typeface="Times New Roman"/>
            </a:endParaRPr>
          </a:p>
        </p:txBody>
      </p:sp>
      <p:sp>
        <p:nvSpPr>
          <p:cNvPr id="39" name="object 39"/>
          <p:cNvSpPr/>
          <p:nvPr/>
        </p:nvSpPr>
        <p:spPr>
          <a:xfrm>
            <a:off x="4558552" y="1810647"/>
            <a:ext cx="33618" cy="115981"/>
          </a:xfrm>
          <a:custGeom>
            <a:avLst/>
            <a:gdLst/>
            <a:ahLst/>
            <a:cxnLst/>
            <a:rect l="l" t="t" r="r" b="b"/>
            <a:pathLst>
              <a:path w="38100" h="131444">
                <a:moveTo>
                  <a:pt x="0" y="131063"/>
                </a:moveTo>
                <a:lnTo>
                  <a:pt x="38100" y="131063"/>
                </a:lnTo>
                <a:lnTo>
                  <a:pt x="38100" y="0"/>
                </a:lnTo>
                <a:lnTo>
                  <a:pt x="0" y="0"/>
                </a:lnTo>
                <a:lnTo>
                  <a:pt x="0" y="131063"/>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0" name="object 40"/>
          <p:cNvSpPr/>
          <p:nvPr/>
        </p:nvSpPr>
        <p:spPr>
          <a:xfrm>
            <a:off x="4558552" y="1810647"/>
            <a:ext cx="33618" cy="115981"/>
          </a:xfrm>
          <a:custGeom>
            <a:avLst/>
            <a:gdLst/>
            <a:ahLst/>
            <a:cxnLst/>
            <a:rect l="l" t="t" r="r" b="b"/>
            <a:pathLst>
              <a:path w="38100" h="131444">
                <a:moveTo>
                  <a:pt x="0" y="131063"/>
                </a:moveTo>
                <a:lnTo>
                  <a:pt x="38100" y="131063"/>
                </a:lnTo>
                <a:lnTo>
                  <a:pt x="38100" y="0"/>
                </a:lnTo>
                <a:lnTo>
                  <a:pt x="0" y="0"/>
                </a:lnTo>
                <a:lnTo>
                  <a:pt x="0" y="131063"/>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1" name="object 41"/>
          <p:cNvSpPr/>
          <p:nvPr/>
        </p:nvSpPr>
        <p:spPr>
          <a:xfrm>
            <a:off x="3296546" y="3167455"/>
            <a:ext cx="230841" cy="47065"/>
          </a:xfrm>
          <a:custGeom>
            <a:avLst/>
            <a:gdLst/>
            <a:ahLst/>
            <a:cxnLst/>
            <a:rect l="l" t="t" r="r" b="b"/>
            <a:pathLst>
              <a:path w="261620" h="53339">
                <a:moveTo>
                  <a:pt x="261366" y="38099"/>
                </a:moveTo>
                <a:lnTo>
                  <a:pt x="259080" y="0"/>
                </a:lnTo>
                <a:lnTo>
                  <a:pt x="0" y="16001"/>
                </a:lnTo>
                <a:lnTo>
                  <a:pt x="2286" y="53339"/>
                </a:lnTo>
                <a:lnTo>
                  <a:pt x="261366" y="38099"/>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2" name="object 42"/>
          <p:cNvSpPr/>
          <p:nvPr/>
        </p:nvSpPr>
        <p:spPr>
          <a:xfrm>
            <a:off x="3296546" y="3167455"/>
            <a:ext cx="230841" cy="47065"/>
          </a:xfrm>
          <a:custGeom>
            <a:avLst/>
            <a:gdLst/>
            <a:ahLst/>
            <a:cxnLst/>
            <a:rect l="l" t="t" r="r" b="b"/>
            <a:pathLst>
              <a:path w="261620" h="53339">
                <a:moveTo>
                  <a:pt x="261366" y="38099"/>
                </a:moveTo>
                <a:lnTo>
                  <a:pt x="259080" y="0"/>
                </a:lnTo>
                <a:lnTo>
                  <a:pt x="0" y="16001"/>
                </a:lnTo>
                <a:lnTo>
                  <a:pt x="2286" y="53339"/>
                </a:lnTo>
                <a:lnTo>
                  <a:pt x="261366" y="38099"/>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3" name="object 43"/>
          <p:cNvSpPr/>
          <p:nvPr/>
        </p:nvSpPr>
        <p:spPr>
          <a:xfrm>
            <a:off x="5663229" y="3167455"/>
            <a:ext cx="235324" cy="42582"/>
          </a:xfrm>
          <a:custGeom>
            <a:avLst/>
            <a:gdLst/>
            <a:ahLst/>
            <a:cxnLst/>
            <a:rect l="l" t="t" r="r" b="b"/>
            <a:pathLst>
              <a:path w="266700" h="48260">
                <a:moveTo>
                  <a:pt x="266699" y="38100"/>
                </a:moveTo>
                <a:lnTo>
                  <a:pt x="265175" y="0"/>
                </a:lnTo>
                <a:lnTo>
                  <a:pt x="0" y="9906"/>
                </a:lnTo>
                <a:lnTo>
                  <a:pt x="1523" y="48006"/>
                </a:lnTo>
                <a:lnTo>
                  <a:pt x="266699" y="38100"/>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4" name="object 44"/>
          <p:cNvSpPr/>
          <p:nvPr/>
        </p:nvSpPr>
        <p:spPr>
          <a:xfrm>
            <a:off x="5663229" y="3167455"/>
            <a:ext cx="235324" cy="42582"/>
          </a:xfrm>
          <a:custGeom>
            <a:avLst/>
            <a:gdLst/>
            <a:ahLst/>
            <a:cxnLst/>
            <a:rect l="l" t="t" r="r" b="b"/>
            <a:pathLst>
              <a:path w="266700" h="48260">
                <a:moveTo>
                  <a:pt x="266699" y="38100"/>
                </a:moveTo>
                <a:lnTo>
                  <a:pt x="265175" y="0"/>
                </a:lnTo>
                <a:lnTo>
                  <a:pt x="0" y="9906"/>
                </a:lnTo>
                <a:lnTo>
                  <a:pt x="1523" y="48006"/>
                </a:lnTo>
                <a:lnTo>
                  <a:pt x="266699" y="38100"/>
                </a:lnTo>
                <a:close/>
              </a:path>
            </a:pathLst>
          </a:custGeom>
          <a:solidFill>
            <a:srgbClr val="000000"/>
          </a:solidFill>
        </p:spPr>
        <p:txBody>
          <a:bodyPr wrap="square" lIns="0" tIns="0" rIns="0" bIns="0" rtlCol="0"/>
          <a:lstStyle/>
          <a:p>
            <a:pPr defTabSz="806867"/>
            <a:endParaRPr sz="1588">
              <a:solidFill>
                <a:prstClr val="black"/>
              </a:solidFill>
            </a:endParaRPr>
          </a:p>
        </p:txBody>
      </p:sp>
      <p:sp>
        <p:nvSpPr>
          <p:cNvPr id="49" name="Slide Number Placeholder 48"/>
          <p:cNvSpPr>
            <a:spLocks noGrp="1"/>
          </p:cNvSpPr>
          <p:nvPr>
            <p:ph type="sldNum" sz="quarter" idx="10"/>
          </p:nvPr>
        </p:nvSpPr>
        <p:spPr/>
        <p:txBody>
          <a:bodyPr/>
          <a:lstStyle/>
          <a:p>
            <a:fld id="{95AB2A7C-226B-411F-807F-8B03273F3D55}" type="slidenum">
              <a:rPr lang="en-US" smtClean="0"/>
              <a:pPr/>
              <a:t>5</a:t>
            </a:fld>
            <a:endParaRPr lang="en-US"/>
          </a:p>
        </p:txBody>
      </p:sp>
      <p:sp>
        <p:nvSpPr>
          <p:cNvPr id="13" name="Title 12"/>
          <p:cNvSpPr>
            <a:spLocks noGrp="1"/>
          </p:cNvSpPr>
          <p:nvPr>
            <p:ph type="title"/>
          </p:nvPr>
        </p:nvSpPr>
        <p:spPr>
          <a:xfrm>
            <a:off x="990600" y="274638"/>
            <a:ext cx="8229600" cy="1143000"/>
          </a:xfrm>
        </p:spPr>
        <p:txBody>
          <a:bodyPr/>
          <a:lstStyle/>
          <a:p>
            <a:r>
              <a:rPr lang="en-US" sz="3200">
                <a:solidFill>
                  <a:srgbClr val="0070C0"/>
                </a:solidFill>
              </a:rPr>
              <a:t> </a:t>
            </a:r>
            <a:r>
              <a:rPr lang="en-US" sz="3200" dirty="0">
                <a:solidFill>
                  <a:srgbClr val="0070C0"/>
                </a:solidFill>
              </a:rPr>
              <a:t>Planetary Defense Coordination Office</a:t>
            </a:r>
          </a:p>
        </p:txBody>
      </p:sp>
      <p:pic>
        <p:nvPicPr>
          <p:cNvPr id="46" name="Picture 45"/>
          <p:cNvPicPr>
            <a:picLocks noChangeAspect="1"/>
          </p:cNvPicPr>
          <p:nvPr/>
        </p:nvPicPr>
        <p:blipFill>
          <a:blip r:embed="rId4"/>
          <a:stretch>
            <a:fillRect/>
          </a:stretch>
        </p:blipFill>
        <p:spPr>
          <a:xfrm>
            <a:off x="8027029" y="76200"/>
            <a:ext cx="1116971" cy="973829"/>
          </a:xfrm>
          <a:prstGeom prst="rect">
            <a:avLst/>
          </a:prstGeom>
        </p:spPr>
      </p:pic>
    </p:spTree>
    <p:extLst>
      <p:ext uri="{BB962C8B-B14F-4D97-AF65-F5344CB8AC3E}">
        <p14:creationId xmlns:p14="http://schemas.microsoft.com/office/powerpoint/2010/main" val="43291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06CE0FF-E510-A648-AB40-ACAC1F2DC856}" type="slidenum">
              <a:rPr lang="en-US" smtClean="0">
                <a:solidFill>
                  <a:prstClr val="black"/>
                </a:solidFill>
              </a:rPr>
              <a:pPr/>
              <a:t>6</a:t>
            </a:fld>
            <a:endParaRPr lang="en-US">
              <a:solidFill>
                <a:prstClr val="black"/>
              </a:solidFill>
            </a:endParaRPr>
          </a:p>
        </p:txBody>
      </p:sp>
      <p:sp>
        <p:nvSpPr>
          <p:cNvPr id="158" name="Title 1"/>
          <p:cNvSpPr>
            <a:spLocks noGrp="1"/>
          </p:cNvSpPr>
          <p:nvPr>
            <p:ph type="title"/>
          </p:nvPr>
        </p:nvSpPr>
        <p:spPr>
          <a:xfrm>
            <a:off x="457200" y="457200"/>
            <a:ext cx="8229600" cy="609600"/>
          </a:xfrm>
        </p:spPr>
        <p:txBody>
          <a:bodyPr>
            <a:normAutofit/>
          </a:bodyPr>
          <a:lstStyle/>
          <a:p>
            <a:r>
              <a:rPr lang="en-US" sz="2800" dirty="0"/>
              <a:t>Notional Timeline for a NEO Mitigation Response</a:t>
            </a:r>
          </a:p>
        </p:txBody>
      </p:sp>
      <p:sp>
        <p:nvSpPr>
          <p:cNvPr id="3" name="TextBox 2"/>
          <p:cNvSpPr txBox="1"/>
          <p:nvPr/>
        </p:nvSpPr>
        <p:spPr>
          <a:xfrm>
            <a:off x="203758" y="4447215"/>
            <a:ext cx="671979" cy="400110"/>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PHO</a:t>
            </a:r>
          </a:p>
          <a:p>
            <a:pPr algn="ctr" defTabSz="457200"/>
            <a:r>
              <a:rPr lang="en-US" sz="1000" dirty="0">
                <a:solidFill>
                  <a:prstClr val="black"/>
                </a:solidFill>
                <a:latin typeface="Arial" panose="020B0604020202020204" pitchFamily="34" charset="0"/>
                <a:cs typeface="Arial" panose="020B0604020202020204" pitchFamily="34" charset="0"/>
              </a:rPr>
              <a:t>detected</a:t>
            </a:r>
          </a:p>
        </p:txBody>
      </p:sp>
      <p:sp>
        <p:nvSpPr>
          <p:cNvPr id="24" name="Rectangle 23">
            <a:extLst>
              <a:ext uri="{FF2B5EF4-FFF2-40B4-BE49-F238E27FC236}">
                <a16:creationId xmlns:a16="http://schemas.microsoft.com/office/drawing/2014/main" id="{3488E597-2B88-9C44-9E2D-F55FE379BC35}"/>
              </a:ext>
            </a:extLst>
          </p:cNvPr>
          <p:cNvSpPr/>
          <p:nvPr/>
        </p:nvSpPr>
        <p:spPr>
          <a:xfrm>
            <a:off x="304800" y="1295400"/>
            <a:ext cx="8534400" cy="45720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Communications, Independent V&amp;V, Threshold for Decision-Making and Taking Action</a:t>
            </a:r>
          </a:p>
        </p:txBody>
      </p:sp>
      <p:sp>
        <p:nvSpPr>
          <p:cNvPr id="45" name="Rectangle 44">
            <a:extLst>
              <a:ext uri="{FF2B5EF4-FFF2-40B4-BE49-F238E27FC236}">
                <a16:creationId xmlns:a16="http://schemas.microsoft.com/office/drawing/2014/main" id="{1F4F4B39-42C7-8544-9842-93C0949A167F}"/>
              </a:ext>
            </a:extLst>
          </p:cNvPr>
          <p:cNvSpPr/>
          <p:nvPr/>
        </p:nvSpPr>
        <p:spPr>
          <a:xfrm>
            <a:off x="304800" y="1905000"/>
            <a:ext cx="8534400" cy="457200"/>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International Coordination and Cooperation</a:t>
            </a:r>
          </a:p>
        </p:txBody>
      </p:sp>
      <p:sp>
        <p:nvSpPr>
          <p:cNvPr id="75" name="TextBox 74">
            <a:extLst>
              <a:ext uri="{FF2B5EF4-FFF2-40B4-BE49-F238E27FC236}">
                <a16:creationId xmlns:a16="http://schemas.microsoft.com/office/drawing/2014/main" id="{4460F380-CE4F-F54A-BF53-73FE1663ADE8}"/>
              </a:ext>
            </a:extLst>
          </p:cNvPr>
          <p:cNvSpPr txBox="1"/>
          <p:nvPr/>
        </p:nvSpPr>
        <p:spPr>
          <a:xfrm>
            <a:off x="1738026" y="5257800"/>
            <a:ext cx="1309974" cy="553998"/>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Spacecraft, payload</a:t>
            </a:r>
          </a:p>
          <a:p>
            <a:pPr algn="ctr" defTabSz="457200"/>
            <a:r>
              <a:rPr lang="en-US" sz="1000" dirty="0">
                <a:solidFill>
                  <a:prstClr val="black"/>
                </a:solidFill>
                <a:latin typeface="Arial" panose="020B0604020202020204" pitchFamily="34" charset="0"/>
                <a:cs typeface="Arial" panose="020B0604020202020204" pitchFamily="34" charset="0"/>
              </a:rPr>
              <a:t>and launcher</a:t>
            </a:r>
          </a:p>
          <a:p>
            <a:pPr algn="ctr" defTabSz="457200"/>
            <a:r>
              <a:rPr lang="en-US" sz="1000" dirty="0">
                <a:solidFill>
                  <a:prstClr val="black"/>
                </a:solidFill>
                <a:latin typeface="Arial" panose="020B0604020202020204" pitchFamily="34" charset="0"/>
                <a:cs typeface="Arial" panose="020B0604020202020204" pitchFamily="34" charset="0"/>
              </a:rPr>
              <a:t>preparations begin</a:t>
            </a:r>
          </a:p>
        </p:txBody>
      </p:sp>
      <p:sp>
        <p:nvSpPr>
          <p:cNvPr id="78" name="TextBox 77">
            <a:extLst>
              <a:ext uri="{FF2B5EF4-FFF2-40B4-BE49-F238E27FC236}">
                <a16:creationId xmlns:a16="http://schemas.microsoft.com/office/drawing/2014/main" id="{8CBE72D7-E746-384E-B6BC-E6CD6C018E40}"/>
              </a:ext>
            </a:extLst>
          </p:cNvPr>
          <p:cNvSpPr txBox="1"/>
          <p:nvPr/>
        </p:nvSpPr>
        <p:spPr>
          <a:xfrm>
            <a:off x="4940945" y="5181600"/>
            <a:ext cx="1452642" cy="707886"/>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Deflection/Disruption</a:t>
            </a:r>
          </a:p>
          <a:p>
            <a:pPr algn="ctr" defTabSz="457200"/>
            <a:r>
              <a:rPr lang="en-US" sz="1000" dirty="0">
                <a:solidFill>
                  <a:prstClr val="black"/>
                </a:solidFill>
                <a:latin typeface="Arial" panose="020B0604020202020204" pitchFamily="34" charset="0"/>
                <a:cs typeface="Arial" panose="020B0604020202020204" pitchFamily="34" charset="0"/>
              </a:rPr>
              <a:t>delivery system is</a:t>
            </a:r>
          </a:p>
          <a:p>
            <a:pPr algn="ctr" defTabSz="457200"/>
            <a:r>
              <a:rPr lang="en-US" sz="1000" dirty="0">
                <a:solidFill>
                  <a:prstClr val="black"/>
                </a:solidFill>
                <a:latin typeface="Arial" panose="020B0604020202020204" pitchFamily="34" charset="0"/>
                <a:cs typeface="Arial" panose="020B0604020202020204" pitchFamily="34" charset="0"/>
              </a:rPr>
              <a:t>positioned and</a:t>
            </a:r>
          </a:p>
          <a:p>
            <a:pPr algn="ctr" defTabSz="457200"/>
            <a:r>
              <a:rPr lang="en-US" sz="1000" dirty="0">
                <a:solidFill>
                  <a:prstClr val="black"/>
                </a:solidFill>
                <a:latin typeface="Arial" panose="020B0604020202020204" pitchFamily="34" charset="0"/>
                <a:cs typeface="Arial" panose="020B0604020202020204" pitchFamily="34" charset="0"/>
              </a:rPr>
              <a:t>prepared for activation</a:t>
            </a:r>
          </a:p>
        </p:txBody>
      </p:sp>
      <p:sp>
        <p:nvSpPr>
          <p:cNvPr id="43" name="Rectangle 42">
            <a:extLst>
              <a:ext uri="{FF2B5EF4-FFF2-40B4-BE49-F238E27FC236}">
                <a16:creationId xmlns:a16="http://schemas.microsoft.com/office/drawing/2014/main" id="{1D5CD126-43DD-1F4B-82BE-A6090449FF53}"/>
              </a:ext>
            </a:extLst>
          </p:cNvPr>
          <p:cNvSpPr/>
          <p:nvPr/>
        </p:nvSpPr>
        <p:spPr>
          <a:xfrm>
            <a:off x="8514347" y="2746648"/>
            <a:ext cx="92242" cy="6502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CE4F58B-9CF1-6A44-A671-E090770CA2AA}"/>
              </a:ext>
            </a:extLst>
          </p:cNvPr>
          <p:cNvSpPr/>
          <p:nvPr/>
        </p:nvSpPr>
        <p:spPr>
          <a:xfrm>
            <a:off x="538480" y="2746648"/>
            <a:ext cx="863600" cy="6502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B620279-F3CF-1740-AD47-1DA0CC25971F}"/>
              </a:ext>
            </a:extLst>
          </p:cNvPr>
          <p:cNvSpPr/>
          <p:nvPr/>
        </p:nvSpPr>
        <p:spPr>
          <a:xfrm>
            <a:off x="1447800" y="2746648"/>
            <a:ext cx="914400" cy="65024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34B6B62-D6CF-514E-8334-31CCDD0E1005}"/>
              </a:ext>
            </a:extLst>
          </p:cNvPr>
          <p:cNvSpPr/>
          <p:nvPr/>
        </p:nvSpPr>
        <p:spPr>
          <a:xfrm>
            <a:off x="2326104" y="2746648"/>
            <a:ext cx="1957137" cy="65024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49084A-40A5-1142-97C2-09E7774D3BA2}"/>
              </a:ext>
            </a:extLst>
          </p:cNvPr>
          <p:cNvSpPr/>
          <p:nvPr/>
        </p:nvSpPr>
        <p:spPr>
          <a:xfrm>
            <a:off x="4299284" y="2746648"/>
            <a:ext cx="1066800" cy="6502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19DE488-8F05-D248-90F1-3CA0854615C7}"/>
              </a:ext>
            </a:extLst>
          </p:cNvPr>
          <p:cNvSpPr/>
          <p:nvPr/>
        </p:nvSpPr>
        <p:spPr>
          <a:xfrm>
            <a:off x="5366084" y="2746648"/>
            <a:ext cx="272716" cy="65024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115CFF4-2C3E-6B4F-8F87-5F6601F08F46}"/>
              </a:ext>
            </a:extLst>
          </p:cNvPr>
          <p:cNvSpPr/>
          <p:nvPr/>
        </p:nvSpPr>
        <p:spPr>
          <a:xfrm>
            <a:off x="5638799" y="2746648"/>
            <a:ext cx="1989221" cy="650240"/>
          </a:xfrm>
          <a:prstGeom prst="rect">
            <a:avLst/>
          </a:prstGeom>
          <a:solidFill>
            <a:srgbClr val="FFF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23FA99E-EAFE-1E4F-98A7-46D29DF01576}"/>
              </a:ext>
            </a:extLst>
          </p:cNvPr>
          <p:cNvSpPr/>
          <p:nvPr/>
        </p:nvSpPr>
        <p:spPr>
          <a:xfrm>
            <a:off x="7628022" y="2746648"/>
            <a:ext cx="874294" cy="65024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D5FC098-1889-A843-9E26-7A55FE7B2885}"/>
              </a:ext>
            </a:extLst>
          </p:cNvPr>
          <p:cNvGrpSpPr/>
          <p:nvPr/>
        </p:nvGrpSpPr>
        <p:grpSpPr>
          <a:xfrm>
            <a:off x="568606" y="2743200"/>
            <a:ext cx="8077200" cy="2452007"/>
            <a:chOff x="533400" y="2881992"/>
            <a:chExt cx="8077200" cy="2452007"/>
          </a:xfrm>
        </p:grpSpPr>
        <p:cxnSp>
          <p:nvCxnSpPr>
            <p:cNvPr id="46" name="Straight Connector 45">
              <a:extLst>
                <a:ext uri="{FF2B5EF4-FFF2-40B4-BE49-F238E27FC236}">
                  <a16:creationId xmlns:a16="http://schemas.microsoft.com/office/drawing/2014/main" id="{11A04D93-091B-7249-94FF-66031BA90952}"/>
                </a:ext>
              </a:extLst>
            </p:cNvPr>
            <p:cNvCxnSpPr>
              <a:cxnSpLocks/>
            </p:cNvCxnSpPr>
            <p:nvPr/>
          </p:nvCxnSpPr>
          <p:spPr>
            <a:xfrm>
              <a:off x="533400" y="2881992"/>
              <a:ext cx="8077200" cy="0"/>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6AEE32F-BAD2-9C4C-8582-E6128948B200}"/>
                </a:ext>
              </a:extLst>
            </p:cNvPr>
            <p:cNvCxnSpPr>
              <a:cxnSpLocks/>
            </p:cNvCxnSpPr>
            <p:nvPr/>
          </p:nvCxnSpPr>
          <p:spPr>
            <a:xfrm>
              <a:off x="533400" y="2881992"/>
              <a:ext cx="0" cy="1514475"/>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85D2B10-2236-9143-8C9F-2777C7CFABE3}"/>
                </a:ext>
              </a:extLst>
            </p:cNvPr>
            <p:cNvCxnSpPr>
              <a:cxnSpLocks/>
            </p:cNvCxnSpPr>
            <p:nvPr/>
          </p:nvCxnSpPr>
          <p:spPr>
            <a:xfrm>
              <a:off x="533400" y="3535861"/>
              <a:ext cx="8077200" cy="0"/>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B7F2923-1E9C-B040-8950-D3CF39EE345E}"/>
                </a:ext>
              </a:extLst>
            </p:cNvPr>
            <p:cNvCxnSpPr>
              <a:cxnSpLocks/>
            </p:cNvCxnSpPr>
            <p:nvPr/>
          </p:nvCxnSpPr>
          <p:spPr>
            <a:xfrm>
              <a:off x="8610600" y="2881992"/>
              <a:ext cx="0" cy="1514475"/>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F25BD7B-0A0D-4342-A71E-802D3698D442}"/>
                </a:ext>
              </a:extLst>
            </p:cNvPr>
            <p:cNvCxnSpPr>
              <a:cxnSpLocks/>
            </p:cNvCxnSpPr>
            <p:nvPr/>
          </p:nvCxnSpPr>
          <p:spPr>
            <a:xfrm>
              <a:off x="1398814" y="2881992"/>
              <a:ext cx="0" cy="1514475"/>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3403002-F495-3647-BDD2-7C99CA7CFFFF}"/>
                </a:ext>
              </a:extLst>
            </p:cNvPr>
            <p:cNvCxnSpPr>
              <a:cxnSpLocks/>
            </p:cNvCxnSpPr>
            <p:nvPr/>
          </p:nvCxnSpPr>
          <p:spPr>
            <a:xfrm>
              <a:off x="2312307" y="2881992"/>
              <a:ext cx="0" cy="2452007"/>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46065F6-29AB-4249-BEFC-CF19EBAB88B9}"/>
                </a:ext>
              </a:extLst>
            </p:cNvPr>
            <p:cNvCxnSpPr>
              <a:cxnSpLocks/>
            </p:cNvCxnSpPr>
            <p:nvPr/>
          </p:nvCxnSpPr>
          <p:spPr>
            <a:xfrm>
              <a:off x="4293144" y="2881992"/>
              <a:ext cx="0" cy="1153886"/>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C9C8AD7-DE58-8145-8D84-44F2DACA617B}"/>
                </a:ext>
              </a:extLst>
            </p:cNvPr>
            <p:cNvCxnSpPr>
              <a:cxnSpLocks/>
            </p:cNvCxnSpPr>
            <p:nvPr/>
          </p:nvCxnSpPr>
          <p:spPr>
            <a:xfrm>
              <a:off x="5360489" y="2881992"/>
              <a:ext cx="0" cy="1514475"/>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002ABFA-45D1-BF48-9E1B-4C420BF21F6C}"/>
                </a:ext>
              </a:extLst>
            </p:cNvPr>
            <p:cNvCxnSpPr>
              <a:cxnSpLocks/>
            </p:cNvCxnSpPr>
            <p:nvPr/>
          </p:nvCxnSpPr>
          <p:spPr>
            <a:xfrm>
              <a:off x="5633539" y="2881992"/>
              <a:ext cx="0" cy="2379889"/>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695C796-7DAA-E640-AA91-FC04FD55D526}"/>
                </a:ext>
              </a:extLst>
            </p:cNvPr>
            <p:cNvCxnSpPr>
              <a:cxnSpLocks/>
            </p:cNvCxnSpPr>
            <p:nvPr/>
          </p:nvCxnSpPr>
          <p:spPr>
            <a:xfrm>
              <a:off x="7629797" y="2881992"/>
              <a:ext cx="0" cy="2235653"/>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7526906A-04D1-F749-90C2-48106BDB2FCD}"/>
                </a:ext>
              </a:extLst>
            </p:cNvPr>
            <p:cNvCxnSpPr>
              <a:cxnSpLocks/>
            </p:cNvCxnSpPr>
            <p:nvPr/>
          </p:nvCxnSpPr>
          <p:spPr>
            <a:xfrm>
              <a:off x="8504827" y="2881992"/>
              <a:ext cx="0" cy="649061"/>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82B01035-36A0-6D42-9992-9E096677696E}"/>
              </a:ext>
            </a:extLst>
          </p:cNvPr>
          <p:cNvGrpSpPr/>
          <p:nvPr/>
        </p:nvGrpSpPr>
        <p:grpSpPr>
          <a:xfrm>
            <a:off x="462280" y="3412128"/>
            <a:ext cx="8234680" cy="152400"/>
            <a:chOff x="462280" y="3550920"/>
            <a:chExt cx="8234680" cy="152400"/>
          </a:xfrm>
          <a:solidFill>
            <a:schemeClr val="accent6">
              <a:lumMod val="75000"/>
            </a:schemeClr>
          </a:solidFill>
          <a:effectLst/>
        </p:grpSpPr>
        <p:sp>
          <p:nvSpPr>
            <p:cNvPr id="50" name="Oval 49">
              <a:extLst>
                <a:ext uri="{FF2B5EF4-FFF2-40B4-BE49-F238E27FC236}">
                  <a16:creationId xmlns:a16="http://schemas.microsoft.com/office/drawing/2014/main" id="{ADF25EF9-D035-3E40-8149-68844D3F671D}"/>
                </a:ext>
              </a:extLst>
            </p:cNvPr>
            <p:cNvSpPr/>
            <p:nvPr/>
          </p:nvSpPr>
          <p:spPr>
            <a:xfrm>
              <a:off x="46228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CBFD3A7-1EDB-4742-813E-225F955B357A}"/>
                </a:ext>
              </a:extLst>
            </p:cNvPr>
            <p:cNvSpPr/>
            <p:nvPr/>
          </p:nvSpPr>
          <p:spPr>
            <a:xfrm>
              <a:off x="132588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385F649-37F8-2642-B09C-8F0831637E5F}"/>
                </a:ext>
              </a:extLst>
            </p:cNvPr>
            <p:cNvSpPr/>
            <p:nvPr/>
          </p:nvSpPr>
          <p:spPr>
            <a:xfrm>
              <a:off x="224028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3DD5469-ABF8-AA4D-9D85-C7EA18D66F16}"/>
                </a:ext>
              </a:extLst>
            </p:cNvPr>
            <p:cNvSpPr/>
            <p:nvPr/>
          </p:nvSpPr>
          <p:spPr>
            <a:xfrm>
              <a:off x="422148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784E885-EE37-E646-9A70-3D9757D72FBC}"/>
                </a:ext>
              </a:extLst>
            </p:cNvPr>
            <p:cNvSpPr/>
            <p:nvPr/>
          </p:nvSpPr>
          <p:spPr>
            <a:xfrm>
              <a:off x="528828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BFD9A5E-6EA8-9845-BB0E-AC90374A26EE}"/>
                </a:ext>
              </a:extLst>
            </p:cNvPr>
            <p:cNvSpPr/>
            <p:nvPr/>
          </p:nvSpPr>
          <p:spPr>
            <a:xfrm>
              <a:off x="555752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50A9D79-17FD-C242-A948-6652CF62B300}"/>
                </a:ext>
              </a:extLst>
            </p:cNvPr>
            <p:cNvSpPr/>
            <p:nvPr/>
          </p:nvSpPr>
          <p:spPr>
            <a:xfrm>
              <a:off x="755396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B78E5B8-82DA-664C-AF39-367209863180}"/>
                </a:ext>
              </a:extLst>
            </p:cNvPr>
            <p:cNvSpPr/>
            <p:nvPr/>
          </p:nvSpPr>
          <p:spPr>
            <a:xfrm>
              <a:off x="8544560" y="3550920"/>
              <a:ext cx="152400" cy="15240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DBF3E767-B2EC-5944-A07C-4EA4DABC3B44}"/>
              </a:ext>
            </a:extLst>
          </p:cNvPr>
          <p:cNvSpPr txBox="1"/>
          <p:nvPr/>
        </p:nvSpPr>
        <p:spPr>
          <a:xfrm>
            <a:off x="810745" y="4308423"/>
            <a:ext cx="1239442" cy="861774"/>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PHO</a:t>
            </a:r>
          </a:p>
          <a:p>
            <a:pPr algn="ctr" defTabSz="457200"/>
            <a:r>
              <a:rPr lang="en-US" sz="1000" dirty="0">
                <a:solidFill>
                  <a:prstClr val="black"/>
                </a:solidFill>
                <a:latin typeface="Arial" panose="020B0604020202020204" pitchFamily="34" charset="0"/>
                <a:cs typeface="Arial" panose="020B0604020202020204" pitchFamily="34" charset="0"/>
              </a:rPr>
              <a:t>Passes threat</a:t>
            </a:r>
          </a:p>
          <a:p>
            <a:pPr algn="ctr" defTabSz="457200"/>
            <a:r>
              <a:rPr lang="en-US" sz="1000" dirty="0">
                <a:solidFill>
                  <a:prstClr val="black"/>
                </a:solidFill>
                <a:latin typeface="Arial" panose="020B0604020202020204" pitchFamily="34" charset="0"/>
                <a:cs typeface="Arial" panose="020B0604020202020204" pitchFamily="34" charset="0"/>
              </a:rPr>
              <a:t>threshold and</a:t>
            </a:r>
          </a:p>
          <a:p>
            <a:pPr algn="ctr" defTabSz="457200"/>
            <a:r>
              <a:rPr lang="en-US" sz="1000" dirty="0">
                <a:solidFill>
                  <a:prstClr val="black"/>
                </a:solidFill>
                <a:latin typeface="Arial" panose="020B0604020202020204" pitchFamily="34" charset="0"/>
                <a:cs typeface="Arial" panose="020B0604020202020204" pitchFamily="34" charset="0"/>
              </a:rPr>
              <a:t>mitigation mission</a:t>
            </a:r>
          </a:p>
          <a:p>
            <a:pPr algn="ctr" defTabSz="457200"/>
            <a:r>
              <a:rPr lang="en-US" sz="1000" dirty="0">
                <a:solidFill>
                  <a:prstClr val="black"/>
                </a:solidFill>
                <a:latin typeface="Arial" panose="020B0604020202020204" pitchFamily="34" charset="0"/>
                <a:cs typeface="Arial" panose="020B0604020202020204" pitchFamily="34" charset="0"/>
              </a:rPr>
              <a:t>preparations begin</a:t>
            </a:r>
          </a:p>
        </p:txBody>
      </p:sp>
      <p:sp>
        <p:nvSpPr>
          <p:cNvPr id="76" name="TextBox 75">
            <a:extLst>
              <a:ext uri="{FF2B5EF4-FFF2-40B4-BE49-F238E27FC236}">
                <a16:creationId xmlns:a16="http://schemas.microsoft.com/office/drawing/2014/main" id="{8F51C2F9-EF0F-AC41-849B-BF1AD06922CC}"/>
              </a:ext>
            </a:extLst>
          </p:cNvPr>
          <p:cNvSpPr txBox="1"/>
          <p:nvPr/>
        </p:nvSpPr>
        <p:spPr>
          <a:xfrm>
            <a:off x="3810996" y="3927423"/>
            <a:ext cx="944489" cy="400110"/>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Spacecraft(s)</a:t>
            </a:r>
          </a:p>
          <a:p>
            <a:pPr algn="ctr" defTabSz="457200"/>
            <a:r>
              <a:rPr lang="en-US" sz="1000" dirty="0">
                <a:solidFill>
                  <a:prstClr val="black"/>
                </a:solidFill>
                <a:latin typeface="Arial" panose="020B0604020202020204" pitchFamily="34" charset="0"/>
                <a:cs typeface="Arial" panose="020B0604020202020204" pitchFamily="34" charset="0"/>
              </a:rPr>
              <a:t>launch</a:t>
            </a:r>
          </a:p>
        </p:txBody>
      </p:sp>
      <p:sp>
        <p:nvSpPr>
          <p:cNvPr id="77" name="TextBox 76">
            <a:extLst>
              <a:ext uri="{FF2B5EF4-FFF2-40B4-BE49-F238E27FC236}">
                <a16:creationId xmlns:a16="http://schemas.microsoft.com/office/drawing/2014/main" id="{3E805EFA-3384-174D-B718-351398260DCC}"/>
              </a:ext>
            </a:extLst>
          </p:cNvPr>
          <p:cNvSpPr txBox="1"/>
          <p:nvPr/>
        </p:nvSpPr>
        <p:spPr>
          <a:xfrm>
            <a:off x="4765060" y="4283023"/>
            <a:ext cx="843501" cy="553998"/>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In space</a:t>
            </a:r>
          </a:p>
          <a:p>
            <a:pPr algn="ctr" defTabSz="457200"/>
            <a:r>
              <a:rPr lang="en-US" sz="1000" dirty="0">
                <a:solidFill>
                  <a:prstClr val="black"/>
                </a:solidFill>
                <a:latin typeface="Arial" panose="020B0604020202020204" pitchFamily="34" charset="0"/>
                <a:cs typeface="Arial" panose="020B0604020202020204" pitchFamily="34" charset="0"/>
              </a:rPr>
              <a:t>rendezvous</a:t>
            </a:r>
          </a:p>
          <a:p>
            <a:pPr algn="ctr" defTabSz="457200"/>
            <a:r>
              <a:rPr lang="en-US" sz="1000" dirty="0">
                <a:solidFill>
                  <a:prstClr val="black"/>
                </a:solidFill>
                <a:latin typeface="Arial" panose="020B0604020202020204" pitchFamily="34" charset="0"/>
                <a:cs typeface="Arial" panose="020B0604020202020204" pitchFamily="34" charset="0"/>
              </a:rPr>
              <a:t>with PHO</a:t>
            </a:r>
          </a:p>
        </p:txBody>
      </p:sp>
      <p:sp>
        <p:nvSpPr>
          <p:cNvPr id="79" name="TextBox 78">
            <a:extLst>
              <a:ext uri="{FF2B5EF4-FFF2-40B4-BE49-F238E27FC236}">
                <a16:creationId xmlns:a16="http://schemas.microsoft.com/office/drawing/2014/main" id="{5215EEA6-B972-2545-88F8-1B739A1B272D}"/>
              </a:ext>
            </a:extLst>
          </p:cNvPr>
          <p:cNvSpPr txBox="1"/>
          <p:nvPr/>
        </p:nvSpPr>
        <p:spPr>
          <a:xfrm>
            <a:off x="6039690" y="3927423"/>
            <a:ext cx="1268296" cy="553998"/>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Continuum of</a:t>
            </a:r>
          </a:p>
          <a:p>
            <a:pPr algn="ctr" defTabSz="457200"/>
            <a:r>
              <a:rPr lang="en-US" sz="1000" dirty="0">
                <a:solidFill>
                  <a:prstClr val="black"/>
                </a:solidFill>
                <a:latin typeface="Arial" panose="020B0604020202020204" pitchFamily="34" charset="0"/>
                <a:cs typeface="Arial" panose="020B0604020202020204" pitchFamily="34" charset="0"/>
              </a:rPr>
              <a:t>available deflection</a:t>
            </a:r>
          </a:p>
          <a:p>
            <a:pPr algn="ctr" defTabSz="457200"/>
            <a:r>
              <a:rPr lang="en-US" sz="1000" dirty="0">
                <a:solidFill>
                  <a:prstClr val="black"/>
                </a:solidFill>
                <a:latin typeface="Arial" panose="020B0604020202020204" pitchFamily="34" charset="0"/>
                <a:cs typeface="Arial" panose="020B0604020202020204" pitchFamily="34" charset="0"/>
              </a:rPr>
              <a:t>times</a:t>
            </a:r>
          </a:p>
        </p:txBody>
      </p:sp>
      <p:sp>
        <p:nvSpPr>
          <p:cNvPr id="80" name="TextBox 79">
            <a:extLst>
              <a:ext uri="{FF2B5EF4-FFF2-40B4-BE49-F238E27FC236}">
                <a16:creationId xmlns:a16="http://schemas.microsoft.com/office/drawing/2014/main" id="{D7AE72DB-5D99-C24E-9447-B385B50A8D57}"/>
              </a:ext>
            </a:extLst>
          </p:cNvPr>
          <p:cNvSpPr txBox="1"/>
          <p:nvPr/>
        </p:nvSpPr>
        <p:spPr>
          <a:xfrm>
            <a:off x="7260207" y="4994223"/>
            <a:ext cx="893193" cy="707886"/>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Terrestrial</a:t>
            </a:r>
          </a:p>
          <a:p>
            <a:pPr algn="ctr" defTabSz="457200"/>
            <a:r>
              <a:rPr lang="en-US" sz="1000" dirty="0">
                <a:solidFill>
                  <a:prstClr val="black"/>
                </a:solidFill>
                <a:latin typeface="Arial" panose="020B0604020202020204" pitchFamily="34" charset="0"/>
                <a:cs typeface="Arial" panose="020B0604020202020204" pitchFamily="34" charset="0"/>
              </a:rPr>
              <a:t>mitigation</a:t>
            </a:r>
          </a:p>
          <a:p>
            <a:pPr algn="ctr" defTabSz="457200"/>
            <a:r>
              <a:rPr lang="en-US" sz="1000" dirty="0">
                <a:solidFill>
                  <a:prstClr val="black"/>
                </a:solidFill>
                <a:latin typeface="Arial" panose="020B0604020202020204" pitchFamily="34" charset="0"/>
                <a:cs typeface="Arial" panose="020B0604020202020204" pitchFamily="34" charset="0"/>
              </a:rPr>
              <a:t>preparations</a:t>
            </a:r>
          </a:p>
          <a:p>
            <a:pPr algn="ctr" defTabSz="457200"/>
            <a:r>
              <a:rPr lang="en-US" sz="1000" dirty="0">
                <a:solidFill>
                  <a:prstClr val="black"/>
                </a:solidFill>
                <a:latin typeface="Arial" panose="020B0604020202020204" pitchFamily="34" charset="0"/>
                <a:cs typeface="Arial" panose="020B0604020202020204" pitchFamily="34" charset="0"/>
              </a:rPr>
              <a:t>activated</a:t>
            </a:r>
          </a:p>
        </p:txBody>
      </p:sp>
      <p:sp>
        <p:nvSpPr>
          <p:cNvPr id="81" name="TextBox 80">
            <a:extLst>
              <a:ext uri="{FF2B5EF4-FFF2-40B4-BE49-F238E27FC236}">
                <a16:creationId xmlns:a16="http://schemas.microsoft.com/office/drawing/2014/main" id="{43659679-B009-FF4E-ACB5-9D9F680EF6F3}"/>
              </a:ext>
            </a:extLst>
          </p:cNvPr>
          <p:cNvSpPr txBox="1"/>
          <p:nvPr/>
        </p:nvSpPr>
        <p:spPr>
          <a:xfrm>
            <a:off x="8114744" y="4303878"/>
            <a:ext cx="885179" cy="707886"/>
          </a:xfrm>
          <a:prstGeom prst="rect">
            <a:avLst/>
          </a:prstGeom>
          <a:noFill/>
        </p:spPr>
        <p:txBody>
          <a:bodyPr wrap="none" rtlCol="0">
            <a:spAutoFit/>
          </a:bodyPr>
          <a:lstStyle/>
          <a:p>
            <a:pPr algn="ctr" defTabSz="457200"/>
            <a:r>
              <a:rPr lang="en-US" sz="1000" dirty="0">
                <a:solidFill>
                  <a:prstClr val="black"/>
                </a:solidFill>
                <a:latin typeface="Arial" panose="020B0604020202020204" pitchFamily="34" charset="0"/>
                <a:cs typeface="Arial" panose="020B0604020202020204" pitchFamily="34" charset="0"/>
              </a:rPr>
              <a:t>Time of</a:t>
            </a:r>
          </a:p>
          <a:p>
            <a:pPr algn="ctr" defTabSz="457200"/>
            <a:r>
              <a:rPr lang="en-US" sz="1000" dirty="0">
                <a:solidFill>
                  <a:prstClr val="black"/>
                </a:solidFill>
                <a:latin typeface="Arial" panose="020B0604020202020204" pitchFamily="34" charset="0"/>
                <a:cs typeface="Arial" panose="020B0604020202020204" pitchFamily="34" charset="0"/>
              </a:rPr>
              <a:t>un-deflected</a:t>
            </a:r>
          </a:p>
          <a:p>
            <a:pPr algn="ctr" defTabSz="457200"/>
            <a:r>
              <a:rPr lang="en-US" sz="1000" dirty="0">
                <a:solidFill>
                  <a:prstClr val="black"/>
                </a:solidFill>
                <a:latin typeface="Arial" panose="020B0604020202020204" pitchFamily="34" charset="0"/>
                <a:cs typeface="Arial" panose="020B0604020202020204" pitchFamily="34" charset="0"/>
              </a:rPr>
              <a:t>Earth</a:t>
            </a:r>
          </a:p>
          <a:p>
            <a:pPr algn="ctr" defTabSz="457200"/>
            <a:r>
              <a:rPr lang="en-US" sz="1000" dirty="0">
                <a:solidFill>
                  <a:prstClr val="black"/>
                </a:solidFill>
                <a:latin typeface="Arial" panose="020B0604020202020204" pitchFamily="34" charset="0"/>
                <a:cs typeface="Arial" panose="020B0604020202020204" pitchFamily="34" charset="0"/>
              </a:rPr>
              <a:t>impact</a:t>
            </a:r>
          </a:p>
        </p:txBody>
      </p:sp>
      <p:sp>
        <p:nvSpPr>
          <p:cNvPr id="2" name="Left Brace 1">
            <a:extLst>
              <a:ext uri="{FF2B5EF4-FFF2-40B4-BE49-F238E27FC236}">
                <a16:creationId xmlns:a16="http://schemas.microsoft.com/office/drawing/2014/main" id="{3882D525-B9D1-3449-B2BA-7350127D4DB3}"/>
              </a:ext>
            </a:extLst>
          </p:cNvPr>
          <p:cNvSpPr/>
          <p:nvPr/>
        </p:nvSpPr>
        <p:spPr>
          <a:xfrm rot="16200000">
            <a:off x="6491012" y="2798484"/>
            <a:ext cx="308860" cy="1949116"/>
          </a:xfrm>
          <a:prstGeom prst="leftBrace">
            <a:avLst>
              <a:gd name="adj1" fmla="val 8333"/>
              <a:gd name="adj2" fmla="val 50415"/>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DDD66322-6795-914F-A052-FD2998C366B3}"/>
              </a:ext>
            </a:extLst>
          </p:cNvPr>
          <p:cNvSpPr txBox="1"/>
          <p:nvPr/>
        </p:nvSpPr>
        <p:spPr>
          <a:xfrm>
            <a:off x="6207582" y="5915915"/>
            <a:ext cx="2792752" cy="246221"/>
          </a:xfrm>
          <a:prstGeom prst="rect">
            <a:avLst/>
          </a:prstGeom>
          <a:noFill/>
        </p:spPr>
        <p:txBody>
          <a:bodyPr wrap="none" rtlCol="0">
            <a:spAutoFit/>
          </a:bodyPr>
          <a:lstStyle/>
          <a:p>
            <a:pPr defTabSz="457200"/>
            <a:r>
              <a:rPr lang="en-US" sz="1000" dirty="0">
                <a:solidFill>
                  <a:prstClr val="black"/>
                </a:solidFill>
                <a:latin typeface="Arial" panose="020B0604020202020204" pitchFamily="34" charset="0"/>
                <a:cs typeface="Arial" panose="020B0604020202020204" pitchFamily="34" charset="0"/>
              </a:rPr>
              <a:t>Credit: Brent Barbee’s thesis, UT/Austin, 2005</a:t>
            </a:r>
          </a:p>
        </p:txBody>
      </p:sp>
    </p:spTree>
    <p:extLst>
      <p:ext uri="{BB962C8B-B14F-4D97-AF65-F5344CB8AC3E}">
        <p14:creationId xmlns:p14="http://schemas.microsoft.com/office/powerpoint/2010/main" val="40554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dirty="0">
                <a:solidFill>
                  <a:srgbClr val="0070C0"/>
                </a:solidFill>
              </a:rPr>
              <a:t>Case Study 1</a:t>
            </a:r>
            <a:br>
              <a:rPr lang="en-US" sz="4400" dirty="0">
                <a:solidFill>
                  <a:srgbClr val="0070C0"/>
                </a:solidFill>
              </a:rPr>
            </a:br>
            <a:endParaRPr lang="en-US" sz="4400" dirty="0">
              <a:solidFill>
                <a:srgbClr val="0070C0"/>
              </a:solidFill>
            </a:endParaRPr>
          </a:p>
        </p:txBody>
      </p:sp>
      <p:pic>
        <p:nvPicPr>
          <p:cNvPr id="3" name="Content Placeholder 2"/>
          <p:cNvPicPr>
            <a:picLocks noGrp="1" noChangeAspect="1"/>
          </p:cNvPicPr>
          <p:nvPr>
            <p:ph idx="1"/>
          </p:nvPr>
        </p:nvPicPr>
        <p:blipFill>
          <a:blip r:embed="rId3"/>
          <a:stretch>
            <a:fillRect/>
          </a:stretch>
        </p:blipFill>
        <p:spPr>
          <a:xfrm>
            <a:off x="457200" y="2199354"/>
            <a:ext cx="8229600" cy="3175254"/>
          </a:xfrm>
          <a:prstGeom prst="rect">
            <a:avLst/>
          </a:prstGeom>
        </p:spPr>
      </p:pic>
      <p:sp>
        <p:nvSpPr>
          <p:cNvPr id="5" name="Slide Number Placeholder 4"/>
          <p:cNvSpPr>
            <a:spLocks noGrp="1"/>
          </p:cNvSpPr>
          <p:nvPr>
            <p:ph type="sldNum" sz="quarter" idx="12"/>
          </p:nvPr>
        </p:nvSpPr>
        <p:spPr/>
        <p:txBody>
          <a:bodyPr/>
          <a:lstStyle/>
          <a:p>
            <a:fld id="{65F069FC-1C9A-4889-B82A-0175CE408D29}" type="slidenum">
              <a:rPr lang="en-US" smtClean="0"/>
              <a:pPr/>
              <a:t>7</a:t>
            </a:fld>
            <a:endParaRPr lang="en-US"/>
          </a:p>
        </p:txBody>
      </p:sp>
      <p:sp>
        <p:nvSpPr>
          <p:cNvPr id="6" name="Footer Placeholder 5"/>
          <p:cNvSpPr>
            <a:spLocks noGrp="1"/>
          </p:cNvSpPr>
          <p:nvPr>
            <p:ph type="ftr" sz="quarter" idx="3"/>
          </p:nvPr>
        </p:nvSpPr>
        <p:spPr/>
        <p:txBody>
          <a:bodyPr/>
          <a:lstStyle/>
          <a:p>
            <a:r>
              <a:rPr lang="en-US"/>
              <a:t> </a:t>
            </a:r>
          </a:p>
        </p:txBody>
      </p:sp>
      <p:sp>
        <p:nvSpPr>
          <p:cNvPr id="7" name="Footer Placeholder 5"/>
          <p:cNvSpPr txBox="1">
            <a:spLocks/>
          </p:cNvSpPr>
          <p:nvPr/>
        </p:nvSpPr>
        <p:spPr>
          <a:xfrm>
            <a:off x="2514600" y="6402337"/>
            <a:ext cx="3662362" cy="469900"/>
          </a:xfrm>
          <a:prstGeom prst="rect">
            <a:avLst/>
          </a:prstGeom>
        </p:spPr>
        <p:txBody>
          <a:bodyPr vert="horz" lIns="91440" tIns="45720" rIns="91440" bIns="45720" rtlCol="0" anchor="ctr"/>
          <a:lstStyle>
            <a:defPPr>
              <a:defRPr lang="en-US"/>
            </a:defPPr>
            <a:lvl1pPr algn="ctr" rtl="0" fontAlgn="auto">
              <a:spcBef>
                <a:spcPts val="0"/>
              </a:spcBef>
              <a:spcAft>
                <a:spcPts val="0"/>
              </a:spcAft>
              <a:defRPr sz="900" kern="1200" smtClean="0">
                <a:solidFill>
                  <a:schemeClr val="bg1"/>
                </a:solidFill>
                <a:latin typeface="+mj-lt"/>
                <a:ea typeface="+mn-ea"/>
                <a:cs typeface="+mn-cs"/>
              </a:defRPr>
            </a:lvl1pPr>
            <a:lvl2pPr marL="457200" algn="l" rtl="0" fontAlgn="base">
              <a:spcBef>
                <a:spcPct val="0"/>
              </a:spcBef>
              <a:spcAft>
                <a:spcPct val="0"/>
              </a:spcAft>
              <a:defRPr kern="1200">
                <a:solidFill>
                  <a:schemeClr val="tx1"/>
                </a:solidFill>
                <a:latin typeface="Franklin Gothic Book" pitchFamily="34" charset="0"/>
                <a:ea typeface="+mn-ea"/>
                <a:cs typeface="Arial" charset="0"/>
              </a:defRPr>
            </a:lvl2pPr>
            <a:lvl3pPr marL="914400" algn="l" rtl="0" fontAlgn="base">
              <a:spcBef>
                <a:spcPct val="0"/>
              </a:spcBef>
              <a:spcAft>
                <a:spcPct val="0"/>
              </a:spcAft>
              <a:defRPr kern="1200">
                <a:solidFill>
                  <a:schemeClr val="tx1"/>
                </a:solidFill>
                <a:latin typeface="Franklin Gothic Book" pitchFamily="34" charset="0"/>
                <a:ea typeface="+mn-ea"/>
                <a:cs typeface="Arial" charset="0"/>
              </a:defRPr>
            </a:lvl3pPr>
            <a:lvl4pPr marL="1371600" algn="l" rtl="0" fontAlgn="base">
              <a:spcBef>
                <a:spcPct val="0"/>
              </a:spcBef>
              <a:spcAft>
                <a:spcPct val="0"/>
              </a:spcAft>
              <a:defRPr kern="1200">
                <a:solidFill>
                  <a:schemeClr val="tx1"/>
                </a:solidFill>
                <a:latin typeface="Franklin Gothic Book" pitchFamily="34" charset="0"/>
                <a:ea typeface="+mn-ea"/>
                <a:cs typeface="Arial" charset="0"/>
              </a:defRPr>
            </a:lvl4pPr>
            <a:lvl5pPr marL="1828800" algn="l" rtl="0" fontAlgn="base">
              <a:spcBef>
                <a:spcPct val="0"/>
              </a:spcBef>
              <a:spcAft>
                <a:spcPct val="0"/>
              </a:spcAft>
              <a:defRPr kern="1200">
                <a:solidFill>
                  <a:schemeClr val="tx1"/>
                </a:solidFill>
                <a:latin typeface="Franklin Gothic Book" pitchFamily="34" charset="0"/>
                <a:ea typeface="+mn-ea"/>
                <a:cs typeface="Arial" charset="0"/>
              </a:defRPr>
            </a:lvl5pPr>
            <a:lvl6pPr marL="2286000" algn="l" defTabSz="914400" rtl="0" eaLnBrk="1" latinLnBrk="0" hangingPunct="1">
              <a:defRPr kern="1200">
                <a:solidFill>
                  <a:schemeClr val="tx1"/>
                </a:solidFill>
                <a:latin typeface="Franklin Gothic Book" pitchFamily="34" charset="0"/>
                <a:ea typeface="+mn-ea"/>
                <a:cs typeface="Arial" charset="0"/>
              </a:defRPr>
            </a:lvl6pPr>
            <a:lvl7pPr marL="2743200" algn="l" defTabSz="914400" rtl="0" eaLnBrk="1" latinLnBrk="0" hangingPunct="1">
              <a:defRPr kern="1200">
                <a:solidFill>
                  <a:schemeClr val="tx1"/>
                </a:solidFill>
                <a:latin typeface="Franklin Gothic Book" pitchFamily="34" charset="0"/>
                <a:ea typeface="+mn-ea"/>
                <a:cs typeface="Arial" charset="0"/>
              </a:defRPr>
            </a:lvl7pPr>
            <a:lvl8pPr marL="3200400" algn="l" defTabSz="914400" rtl="0" eaLnBrk="1" latinLnBrk="0" hangingPunct="1">
              <a:defRPr kern="1200">
                <a:solidFill>
                  <a:schemeClr val="tx1"/>
                </a:solidFill>
                <a:latin typeface="Franklin Gothic Book" pitchFamily="34" charset="0"/>
                <a:ea typeface="+mn-ea"/>
                <a:cs typeface="Arial" charset="0"/>
              </a:defRPr>
            </a:lvl8pPr>
            <a:lvl9pPr marL="3657600" algn="l" defTabSz="914400" rtl="0" eaLnBrk="1" latinLnBrk="0" hangingPunct="1">
              <a:defRPr kern="1200">
                <a:solidFill>
                  <a:schemeClr val="tx1"/>
                </a:solidFill>
                <a:latin typeface="Franklin Gothic Book" pitchFamily="34" charset="0"/>
                <a:ea typeface="+mn-ea"/>
                <a:cs typeface="Arial" charset="0"/>
              </a:defRPr>
            </a:lvl9pPr>
          </a:lstStyle>
          <a:p>
            <a:pPr>
              <a:defRPr/>
            </a:pPr>
            <a:r>
              <a:rPr lang="en-US">
                <a:solidFill>
                  <a:prstClr val="white"/>
                </a:solidFill>
                <a:latin typeface="Franklin Gothic Demi"/>
              </a:rPr>
              <a:t> </a:t>
            </a:r>
            <a:endParaRPr lang="en-US">
              <a:solidFill>
                <a:prstClr val="white"/>
              </a:solidFill>
              <a:latin typeface="Franklin Gothic Book"/>
            </a:endParaRPr>
          </a:p>
        </p:txBody>
      </p:sp>
      <p:pic>
        <p:nvPicPr>
          <p:cNvPr id="8" name="Picture 7"/>
          <p:cNvPicPr>
            <a:picLocks noChangeAspect="1"/>
          </p:cNvPicPr>
          <p:nvPr/>
        </p:nvPicPr>
        <p:blipFill>
          <a:blip r:embed="rId3"/>
          <a:stretch>
            <a:fillRect/>
          </a:stretch>
        </p:blipFill>
        <p:spPr>
          <a:xfrm>
            <a:off x="0" y="1676400"/>
            <a:ext cx="9144000" cy="3528060"/>
          </a:xfrm>
          <a:prstGeom prst="rect">
            <a:avLst/>
          </a:prstGeom>
        </p:spPr>
      </p:pic>
      <p:pic>
        <p:nvPicPr>
          <p:cNvPr id="10" name="Picture 9"/>
          <p:cNvPicPr>
            <a:picLocks noChangeAspect="1"/>
          </p:cNvPicPr>
          <p:nvPr/>
        </p:nvPicPr>
        <p:blipFill>
          <a:blip r:embed="rId4"/>
          <a:stretch>
            <a:fillRect/>
          </a:stretch>
        </p:blipFill>
        <p:spPr>
          <a:xfrm>
            <a:off x="88900" y="1035050"/>
            <a:ext cx="8966200" cy="4787900"/>
          </a:xfrm>
          <a:prstGeom prst="rect">
            <a:avLst/>
          </a:prstGeom>
        </p:spPr>
      </p:pic>
    </p:spTree>
    <p:extLst>
      <p:ext uri="{BB962C8B-B14F-4D97-AF65-F5344CB8AC3E}">
        <p14:creationId xmlns:p14="http://schemas.microsoft.com/office/powerpoint/2010/main" val="2120041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600"/>
            <a:ext cx="8229600" cy="868362"/>
          </a:xfrm>
        </p:spPr>
        <p:txBody>
          <a:bodyPr/>
          <a:lstStyle/>
          <a:p>
            <a:r>
              <a:rPr lang="en-US" sz="3200" dirty="0">
                <a:solidFill>
                  <a:srgbClr val="0070C0"/>
                </a:solidFill>
              </a:rPr>
              <a:t>Conclusions from Case Study 1</a:t>
            </a:r>
          </a:p>
        </p:txBody>
      </p:sp>
      <p:sp>
        <p:nvSpPr>
          <p:cNvPr id="3" name="Content Placeholder 2"/>
          <p:cNvSpPr>
            <a:spLocks noGrp="1"/>
          </p:cNvSpPr>
          <p:nvPr>
            <p:ph idx="1"/>
          </p:nvPr>
        </p:nvSpPr>
        <p:spPr>
          <a:xfrm>
            <a:off x="457200" y="1109330"/>
            <a:ext cx="8229600" cy="4525963"/>
          </a:xfrm>
        </p:spPr>
        <p:txBody>
          <a:bodyPr/>
          <a:lstStyle/>
          <a:p>
            <a:r>
              <a:rPr lang="en-US" sz="1800" dirty="0"/>
              <a:t>Despite its relatively low bulk density, </a:t>
            </a:r>
            <a:r>
              <a:rPr lang="en-US" sz="1800" dirty="0" err="1"/>
              <a:t>Bennu</a:t>
            </a:r>
            <a:r>
              <a:rPr lang="en-US" sz="1800" dirty="0"/>
              <a:t> is very large for deflection by a kinetic impactor, as was understood at the outset of this study</a:t>
            </a:r>
          </a:p>
          <a:p>
            <a:r>
              <a:rPr lang="en-US" sz="1800" dirty="0"/>
              <a:t>Important to generate a detailed and quantitative assessment of how much kinetic impactor mass would be required, along with details such as contingencies and redundancies to increase probability of mission success</a:t>
            </a:r>
          </a:p>
          <a:p>
            <a:r>
              <a:rPr lang="en-US" sz="1800" u="sng" dirty="0"/>
              <a:t>H</a:t>
            </a:r>
            <a:r>
              <a:rPr lang="en-US" sz="1800" dirty="0"/>
              <a:t>ypervelocity </a:t>
            </a:r>
            <a:r>
              <a:rPr lang="en-US" sz="1800" u="sng" dirty="0"/>
              <a:t>A</a:t>
            </a:r>
            <a:r>
              <a:rPr lang="en-US" sz="1800" dirty="0"/>
              <a:t>steroid </a:t>
            </a:r>
            <a:r>
              <a:rPr lang="en-US" sz="1800" u="sng" dirty="0"/>
              <a:t>M</a:t>
            </a:r>
            <a:r>
              <a:rPr lang="en-US" sz="1800" dirty="0"/>
              <a:t>itigation </a:t>
            </a:r>
            <a:r>
              <a:rPr lang="en-US" sz="1800" u="sng" dirty="0"/>
              <a:t>M</a:t>
            </a:r>
            <a:r>
              <a:rPr lang="en-US" sz="1800" dirty="0"/>
              <a:t>ission for </a:t>
            </a:r>
            <a:r>
              <a:rPr lang="en-US" sz="1800" u="sng" dirty="0"/>
              <a:t>E</a:t>
            </a:r>
            <a:r>
              <a:rPr lang="en-US" sz="1800" dirty="0"/>
              <a:t>mergency </a:t>
            </a:r>
            <a:r>
              <a:rPr lang="en-US" sz="1800" u="sng" dirty="0"/>
              <a:t>R</a:t>
            </a:r>
            <a:r>
              <a:rPr lang="en-US" sz="1800" dirty="0"/>
              <a:t>esponse (HAMMER) vehicle was designed to accommodate either an impactor or nuclear  payload, and its modular structure provided a flexibility that added little to the spacecraft</a:t>
            </a:r>
          </a:p>
          <a:p>
            <a:r>
              <a:rPr lang="en-US" sz="1800" dirty="0"/>
              <a:t>Study raised important issues with attempting multiple</a:t>
            </a:r>
          </a:p>
          <a:p>
            <a:pPr marL="0" indent="0">
              <a:buNone/>
            </a:pPr>
            <a:r>
              <a:rPr lang="en-US" sz="1800" dirty="0"/>
              <a:t>     launches within a relatively short timeframe</a:t>
            </a:r>
          </a:p>
          <a:p>
            <a:r>
              <a:rPr lang="en-US" sz="1800" dirty="0"/>
              <a:t>We applied scaling techniques to our results for </a:t>
            </a:r>
            <a:r>
              <a:rPr lang="en-US" sz="1800" dirty="0" err="1"/>
              <a:t>Bennu</a:t>
            </a:r>
            <a:endParaRPr lang="en-US" sz="1800" dirty="0"/>
          </a:p>
          <a:p>
            <a:pPr marL="0" indent="0">
              <a:buNone/>
            </a:pPr>
            <a:r>
              <a:rPr lang="en-US" sz="1800" dirty="0"/>
              <a:t>     to assess for what size asteroids our HAMMER KI would </a:t>
            </a:r>
          </a:p>
          <a:p>
            <a:pPr marL="0" indent="0">
              <a:buNone/>
            </a:pPr>
            <a:r>
              <a:rPr lang="en-US" sz="1800" dirty="0"/>
              <a:t>      be practical in preventing Earth impacts</a:t>
            </a:r>
          </a:p>
          <a:p>
            <a:endParaRPr lang="en-US" sz="1800" dirty="0"/>
          </a:p>
        </p:txBody>
      </p:sp>
      <p:sp>
        <p:nvSpPr>
          <p:cNvPr id="4" name="Date Placeholder 3"/>
          <p:cNvSpPr>
            <a:spLocks noGrp="1"/>
          </p:cNvSpPr>
          <p:nvPr>
            <p:ph type="dt" sz="half" idx="10"/>
          </p:nvPr>
        </p:nvSpPr>
        <p:spPr/>
        <p:txBody>
          <a:bodyPr/>
          <a:lstStyle/>
          <a:p>
            <a:pPr>
              <a:defRPr/>
            </a:pPr>
            <a:r>
              <a:rPr lang="en-US"/>
              <a:t>December 7, 2017</a:t>
            </a:r>
          </a:p>
        </p:txBody>
      </p:sp>
      <p:sp>
        <p:nvSpPr>
          <p:cNvPr id="5" name="Slide Number Placeholder 4"/>
          <p:cNvSpPr>
            <a:spLocks noGrp="1"/>
          </p:cNvSpPr>
          <p:nvPr>
            <p:ph type="sldNum" sz="quarter" idx="12"/>
          </p:nvPr>
        </p:nvSpPr>
        <p:spPr/>
        <p:txBody>
          <a:bodyPr/>
          <a:lstStyle/>
          <a:p>
            <a:pPr>
              <a:defRPr/>
            </a:pPr>
            <a:fld id="{65F069FC-1C9A-4889-B82A-0175CE408D29}" type="slidenum">
              <a:rPr lang="en-US" smtClean="0"/>
              <a:pPr>
                <a:defRPr/>
              </a:pPr>
              <a:t>8</a:t>
            </a:fld>
            <a:endParaRPr lang="en-US"/>
          </a:p>
        </p:txBody>
      </p:sp>
      <p:sp>
        <p:nvSpPr>
          <p:cNvPr id="6" name="Footer Placeholder 5"/>
          <p:cNvSpPr>
            <a:spLocks noGrp="1"/>
          </p:cNvSpPr>
          <p:nvPr>
            <p:ph type="ftr" sz="quarter" idx="3"/>
          </p:nvPr>
        </p:nvSpPr>
        <p:spPr/>
        <p:txBody>
          <a:bodyPr/>
          <a:lstStyle/>
          <a:p>
            <a:pPr>
              <a:defRPr/>
            </a:pPr>
            <a:r>
              <a:rPr lang="en-US"/>
              <a:t> </a:t>
            </a:r>
            <a:endParaRPr lang="en-US">
              <a:latin typeface="+mn-lt"/>
            </a:endParaRPr>
          </a:p>
        </p:txBody>
      </p:sp>
      <p:pic>
        <p:nvPicPr>
          <p:cNvPr id="7" name="Picture 6"/>
          <p:cNvPicPr>
            <a:picLocks noChangeAspect="1"/>
          </p:cNvPicPr>
          <p:nvPr/>
        </p:nvPicPr>
        <p:blipFill>
          <a:blip r:embed="rId3"/>
          <a:stretch>
            <a:fillRect/>
          </a:stretch>
        </p:blipFill>
        <p:spPr>
          <a:xfrm>
            <a:off x="6303573" y="3657600"/>
            <a:ext cx="2307027" cy="2248266"/>
          </a:xfrm>
          <a:prstGeom prst="rect">
            <a:avLst/>
          </a:prstGeom>
        </p:spPr>
      </p:pic>
    </p:spTree>
    <p:extLst>
      <p:ext uri="{BB962C8B-B14F-4D97-AF65-F5344CB8AC3E}">
        <p14:creationId xmlns:p14="http://schemas.microsoft.com/office/powerpoint/2010/main" val="224182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448800" cy="1143000"/>
          </a:xfrm>
        </p:spPr>
        <p:txBody>
          <a:bodyPr/>
          <a:lstStyle/>
          <a:p>
            <a:r>
              <a:rPr lang="en-US" sz="3600" b="1" dirty="0">
                <a:solidFill>
                  <a:srgbClr val="0070C0"/>
                </a:solidFill>
              </a:rPr>
              <a:t>Joint publications documenting Case Study 1</a:t>
            </a:r>
          </a:p>
        </p:txBody>
      </p:sp>
      <p:pic>
        <p:nvPicPr>
          <p:cNvPr id="10" name="Content Placeholder 9"/>
          <p:cNvPicPr>
            <a:picLocks noGrp="1" noChangeAspect="1"/>
          </p:cNvPicPr>
          <p:nvPr>
            <p:ph sz="half" idx="2"/>
          </p:nvPr>
        </p:nvPicPr>
        <p:blipFill>
          <a:blip r:embed="rId3"/>
          <a:stretch>
            <a:fillRect/>
          </a:stretch>
        </p:blipFill>
        <p:spPr>
          <a:xfrm>
            <a:off x="4800600" y="1447800"/>
            <a:ext cx="3505200" cy="4060602"/>
          </a:xfrm>
          <a:prstGeom prst="rect">
            <a:avLst/>
          </a:prstGeom>
        </p:spPr>
      </p:pic>
      <p:sp>
        <p:nvSpPr>
          <p:cNvPr id="5" name="Slide Number Placeholder 4"/>
          <p:cNvSpPr>
            <a:spLocks noGrp="1"/>
          </p:cNvSpPr>
          <p:nvPr>
            <p:ph type="sldNum" sz="quarter" idx="12"/>
          </p:nvPr>
        </p:nvSpPr>
        <p:spPr/>
        <p:txBody>
          <a:bodyPr/>
          <a:lstStyle/>
          <a:p>
            <a:pPr>
              <a:defRPr/>
            </a:pPr>
            <a:fld id="{8F5503D1-86D3-4BE2-BB81-32F1DF127679}" type="slidenum">
              <a:rPr lang="en-US" smtClean="0"/>
              <a:pPr>
                <a:defRPr/>
              </a:pPr>
              <a:t>9</a:t>
            </a:fld>
            <a:endParaRPr lang="en-US"/>
          </a:p>
        </p:txBody>
      </p:sp>
      <p:pic>
        <p:nvPicPr>
          <p:cNvPr id="4" name="Content Placeholder 3"/>
          <p:cNvPicPr>
            <a:picLocks noGrp="1" noChangeAspect="1"/>
          </p:cNvPicPr>
          <p:nvPr>
            <p:ph sz="half" idx="1"/>
          </p:nvPr>
        </p:nvPicPr>
        <p:blipFill>
          <a:blip r:embed="rId4"/>
          <a:stretch>
            <a:fillRect/>
          </a:stretch>
        </p:blipFill>
        <p:spPr>
          <a:xfrm>
            <a:off x="819924" y="1371600"/>
            <a:ext cx="3313149" cy="4525963"/>
          </a:xfrm>
          <a:prstGeom prst="rect">
            <a:avLst/>
          </a:prstGeom>
        </p:spPr>
      </p:pic>
    </p:spTree>
    <p:extLst>
      <p:ext uri="{BB962C8B-B14F-4D97-AF65-F5344CB8AC3E}">
        <p14:creationId xmlns:p14="http://schemas.microsoft.com/office/powerpoint/2010/main" val="154610830"/>
      </p:ext>
    </p:extLst>
  </p:cSld>
  <p:clrMapOvr>
    <a:masterClrMapping/>
  </p:clrMapOvr>
</p:sld>
</file>

<file path=ppt/theme/theme1.xml><?xml version="1.0" encoding="utf-8"?>
<a:theme xmlns:a="http://schemas.openxmlformats.org/drawingml/2006/main" name="USRA_briefing template">
  <a:themeElements>
    <a:clrScheme name="USRA colors">
      <a:dk1>
        <a:sysClr val="windowText" lastClr="000000"/>
      </a:dk1>
      <a:lt1>
        <a:sysClr val="window" lastClr="FFFFFF"/>
      </a:lt1>
      <a:dk2>
        <a:srgbClr val="002E73"/>
      </a:dk2>
      <a:lt2>
        <a:srgbClr val="77DFE3"/>
      </a:lt2>
      <a:accent1>
        <a:srgbClr val="8D9DAD"/>
      </a:accent1>
      <a:accent2>
        <a:srgbClr val="EDE581"/>
      </a:accent2>
      <a:accent3>
        <a:srgbClr val="FFC652"/>
      </a:accent3>
      <a:accent4>
        <a:srgbClr val="77DFE3"/>
      </a:accent4>
      <a:accent5>
        <a:srgbClr val="002E73"/>
      </a:accent5>
      <a:accent6>
        <a:srgbClr val="8D9DAD"/>
      </a:accent6>
      <a:hlink>
        <a:srgbClr val="0000FF"/>
      </a:hlink>
      <a:folHlink>
        <a:srgbClr val="800080"/>
      </a:folHlink>
    </a:clrScheme>
    <a:fontScheme name="USRA fonts">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USRA_briefing template_2">
  <a:themeElements>
    <a:clrScheme name="USRA colors">
      <a:dk1>
        <a:sysClr val="windowText" lastClr="000000"/>
      </a:dk1>
      <a:lt1>
        <a:sysClr val="window" lastClr="FFFFFF"/>
      </a:lt1>
      <a:dk2>
        <a:srgbClr val="002E73"/>
      </a:dk2>
      <a:lt2>
        <a:srgbClr val="77DFE3"/>
      </a:lt2>
      <a:accent1>
        <a:srgbClr val="8D9DAD"/>
      </a:accent1>
      <a:accent2>
        <a:srgbClr val="EDE581"/>
      </a:accent2>
      <a:accent3>
        <a:srgbClr val="FFC652"/>
      </a:accent3>
      <a:accent4>
        <a:srgbClr val="77DFE3"/>
      </a:accent4>
      <a:accent5>
        <a:srgbClr val="002E73"/>
      </a:accent5>
      <a:accent6>
        <a:srgbClr val="8D9DAD"/>
      </a:accent6>
      <a:hlink>
        <a:srgbClr val="0000FF"/>
      </a:hlink>
      <a:folHlink>
        <a:srgbClr val="800080"/>
      </a:folHlink>
    </a:clrScheme>
    <a:fontScheme name="USRA fonts">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USRA_briefing template</Template>
  <TotalTime>24855</TotalTime>
  <Words>3442</Words>
  <Application>Microsoft Macintosh PowerPoint</Application>
  <PresentationFormat>On-screen Show (4:3)</PresentationFormat>
  <Paragraphs>388</Paragraphs>
  <Slides>21</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ＭＳ Ｐゴシック</vt:lpstr>
      <vt:lpstr>ヒラギノ角ゴ Pro W3</vt:lpstr>
      <vt:lpstr>Arial</vt:lpstr>
      <vt:lpstr>Arial Narrow Bold</vt:lpstr>
      <vt:lpstr>Calibri</vt:lpstr>
      <vt:lpstr>Franklin Gothic Book</vt:lpstr>
      <vt:lpstr>Franklin Gothic Demi</vt:lpstr>
      <vt:lpstr>Mangal</vt:lpstr>
      <vt:lpstr>Times New Roman</vt:lpstr>
      <vt:lpstr>Wingdings</vt:lpstr>
      <vt:lpstr>Zapf Dingbats</vt:lpstr>
      <vt:lpstr>USRA_briefing template</vt:lpstr>
      <vt:lpstr>5_USRA_briefing template_2</vt:lpstr>
      <vt:lpstr>PowerPoint Presentation</vt:lpstr>
      <vt:lpstr>This talk will discuss the merits of the structured case study approach taken in years 1-2+ of our research program</vt:lpstr>
      <vt:lpstr>Joint Agency Mitigation Team</vt:lpstr>
      <vt:lpstr>NEO Mitigation Research Project…at a glance</vt:lpstr>
      <vt:lpstr> Planetary Defense Coordination Office</vt:lpstr>
      <vt:lpstr>Notional Timeline for a NEO Mitigation Response</vt:lpstr>
      <vt:lpstr>Case Study 1 </vt:lpstr>
      <vt:lpstr>Conclusions from Case Study 1</vt:lpstr>
      <vt:lpstr>Joint publications documenting Case Study 1</vt:lpstr>
      <vt:lpstr>Case 2: Didymos B</vt:lpstr>
      <vt:lpstr>Case Study 3: 2017 PDC / Comet 67P</vt:lpstr>
      <vt:lpstr>NEO mitigation modeling matrix</vt:lpstr>
      <vt:lpstr>Communication between the science and engineering teams is facilitated by formal requirements documents</vt:lpstr>
      <vt:lpstr>Take Aways</vt:lpstr>
      <vt:lpstr>National Near-Earth Object Action Plan </vt:lpstr>
      <vt:lpstr>Remote sensing observations of small bodies do not yield reliable shape models – reconnaissance precursor? </vt:lpstr>
      <vt:lpstr>PD Framework Portal, semantics, search engine, ontology, 4D visualization, etc… a clearing house for mitigation strategies</vt:lpstr>
      <vt:lpstr>Forward Work</vt:lpstr>
      <vt:lpstr>PowerPoint Presentation</vt:lpstr>
      <vt:lpstr>Arecibo</vt:lpstr>
      <vt:lpstr>PowerPoint Presentation</vt:lpstr>
    </vt:vector>
  </TitlesOfParts>
  <Company>usra</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USRA Overview</dc:title>
  <dc:creator>Senoz, Erin</dc:creator>
  <cp:lastModifiedBy>Microsoft Office User</cp:lastModifiedBy>
  <cp:revision>551</cp:revision>
  <cp:lastPrinted>2018-02-15T16:31:06Z</cp:lastPrinted>
  <dcterms:created xsi:type="dcterms:W3CDTF">2015-05-06T15:16:01Z</dcterms:created>
  <dcterms:modified xsi:type="dcterms:W3CDTF">2018-05-10T12:49:15Z</dcterms:modified>
</cp:coreProperties>
</file>